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376" r:id="rId4"/>
    <p:sldId id="377" r:id="rId5"/>
    <p:sldId id="391" r:id="rId6"/>
    <p:sldId id="392" r:id="rId7"/>
    <p:sldId id="400" r:id="rId8"/>
    <p:sldId id="272" r:id="rId9"/>
    <p:sldId id="273" r:id="rId10"/>
    <p:sldId id="261" r:id="rId11"/>
    <p:sldId id="347" r:id="rId12"/>
    <p:sldId id="320" r:id="rId13"/>
    <p:sldId id="397" r:id="rId14"/>
    <p:sldId id="1080" r:id="rId15"/>
    <p:sldId id="1081" r:id="rId16"/>
    <p:sldId id="1082" r:id="rId17"/>
    <p:sldId id="1083" r:id="rId18"/>
    <p:sldId id="1084" r:id="rId19"/>
    <p:sldId id="399" r:id="rId20"/>
    <p:sldId id="401" r:id="rId21"/>
    <p:sldId id="108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4632" autoAdjust="0"/>
  </p:normalViewPr>
  <p:slideViewPr>
    <p:cSldViewPr snapToGrid="0">
      <p:cViewPr varScale="1">
        <p:scale>
          <a:sx n="80" d="100"/>
          <a:sy n="80" d="100"/>
        </p:scale>
        <p:origin x="79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chemeClr val="accent1">
                  <a:lumMod val="60000"/>
                  <a:lumOff val="40000"/>
                </a:schemeClr>
              </a:solidFill>
            </c:spPr>
            <c:extLst>
              <c:ext xmlns:c16="http://schemas.microsoft.com/office/drawing/2014/chart" uri="{C3380CC4-5D6E-409C-BE32-E72D297353CC}">
                <c16:uniqueId val="{00000001-D034-4838-B3C5-55DCC928B5AE}"/>
              </c:ext>
            </c:extLst>
          </c:dPt>
          <c:dPt>
            <c:idx val="1"/>
            <c:bubble3D val="0"/>
            <c:spPr>
              <a:solidFill>
                <a:srgbClr val="00B050"/>
              </a:solidFill>
            </c:spPr>
            <c:extLst>
              <c:ext xmlns:c16="http://schemas.microsoft.com/office/drawing/2014/chart" uri="{C3380CC4-5D6E-409C-BE32-E72D297353CC}">
                <c16:uniqueId val="{00000003-D034-4838-B3C5-55DCC928B5AE}"/>
              </c:ext>
            </c:extLst>
          </c:dPt>
          <c:dPt>
            <c:idx val="2"/>
            <c:bubble3D val="0"/>
            <c:spPr>
              <a:solidFill>
                <a:srgbClr val="FF0000"/>
              </a:solidFill>
            </c:spPr>
            <c:extLst>
              <c:ext xmlns:c16="http://schemas.microsoft.com/office/drawing/2014/chart" uri="{C3380CC4-5D6E-409C-BE32-E72D297353CC}">
                <c16:uniqueId val="{00000005-D034-4838-B3C5-55DCC928B5AE}"/>
              </c:ext>
            </c:extLst>
          </c:dPt>
          <c:dLbls>
            <c:dLbl>
              <c:idx val="1"/>
              <c:tx>
                <c:rich>
                  <a:bodyPr/>
                  <a:lstStyle/>
                  <a:p>
                    <a:r>
                      <a:rPr lang="en-US" b="1"/>
                      <a:t>30.2</a:t>
                    </a:r>
                    <a:r>
                      <a:rPr lang="en-US" b="1" baseline="0"/>
                      <a:t> </a:t>
                    </a:r>
                    <a:r>
                      <a:rPr lang="en-US" b="1"/>
                      <a:t>%</a:t>
                    </a:r>
                    <a:endParaRPr 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D034-4838-B3C5-55DCC928B5AE}"/>
                </c:ext>
              </c:extLst>
            </c:dLbl>
            <c:dLbl>
              <c:idx val="2"/>
              <c:tx>
                <c:rich>
                  <a:bodyPr/>
                  <a:lstStyle/>
                  <a:p>
                    <a:pPr>
                      <a:defRPr sz="2000" b="1">
                        <a:solidFill>
                          <a:srgbClr val="FF0000"/>
                        </a:solidFill>
                      </a:defRPr>
                    </a:pPr>
                    <a:r>
                      <a:rPr lang="en-US" b="1">
                        <a:solidFill>
                          <a:srgbClr val="FF0000"/>
                        </a:solidFill>
                      </a:rPr>
                      <a:t>0.6%</a:t>
                    </a:r>
                    <a:endParaRPr lang="en-US">
                      <a:solidFill>
                        <a:srgbClr val="FF0000"/>
                      </a:solidFill>
                    </a:endParaRPr>
                  </a:p>
                </c:rich>
              </c:tx>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034-4838-B3C5-55DCC928B5AE}"/>
                </c:ext>
              </c:extLst>
            </c:dLbl>
            <c:dLbl>
              <c:idx val="3"/>
              <c:tx>
                <c:rich>
                  <a:bodyPr/>
                  <a:lstStyle/>
                  <a:p>
                    <a:pPr>
                      <a:defRPr sz="2000" b="1">
                        <a:solidFill>
                          <a:srgbClr val="7030A0"/>
                        </a:solidFill>
                      </a:defRPr>
                    </a:pPr>
                    <a:r>
                      <a:rPr lang="en-US" b="1">
                        <a:solidFill>
                          <a:srgbClr val="7030A0"/>
                        </a:solidFill>
                      </a:rPr>
                      <a:t>0.2%</a:t>
                    </a:r>
                    <a:endParaRPr lang="en-US">
                      <a:solidFill>
                        <a:srgbClr val="7030A0"/>
                      </a:solidFill>
                    </a:endParaRPr>
                  </a:p>
                </c:rich>
              </c:tx>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D034-4838-B3C5-55DCC928B5AE}"/>
                </c:ext>
              </c:extLst>
            </c:dLbl>
            <c:spPr>
              <a:noFill/>
              <a:ln>
                <a:noFill/>
              </a:ln>
              <a:effectLst/>
            </c:spPr>
            <c:txPr>
              <a:bodyPr/>
              <a:lstStyle/>
              <a:p>
                <a:pPr>
                  <a:defRPr sz="2000" b="1">
                    <a:solidFill>
                      <a:schemeClr val="bg1"/>
                    </a:solidFill>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Sheet1!$D$3:$D$6</c:f>
              <c:strCache>
                <c:ptCount val="4"/>
                <c:pt idx="0">
                  <c:v>Régulation</c:v>
                </c:pt>
                <c:pt idx="1">
                  <c:v>Approvionnement</c:v>
                </c:pt>
                <c:pt idx="2">
                  <c:v>Conservation biodiversité</c:v>
                </c:pt>
                <c:pt idx="3">
                  <c:v>Culturels</c:v>
                </c:pt>
              </c:strCache>
            </c:strRef>
          </c:cat>
          <c:val>
            <c:numRef>
              <c:f>Sheet1!$E$3:$E$6</c:f>
              <c:numCache>
                <c:formatCode>0.00%</c:formatCode>
                <c:ptCount val="4"/>
                <c:pt idx="0" formatCode="0%">
                  <c:v>0.69000000000000061</c:v>
                </c:pt>
                <c:pt idx="1">
                  <c:v>0.30200000000000021</c:v>
                </c:pt>
                <c:pt idx="2">
                  <c:v>6.0000000000000053E-3</c:v>
                </c:pt>
                <c:pt idx="3">
                  <c:v>2.0000000000000013E-3</c:v>
                </c:pt>
              </c:numCache>
            </c:numRef>
          </c:val>
          <c:extLst>
            <c:ext xmlns:c16="http://schemas.microsoft.com/office/drawing/2014/chart" uri="{C3380CC4-5D6E-409C-BE32-E72D297353CC}">
              <c16:uniqueId val="{00000007-D034-4838-B3C5-55DCC928B5AE}"/>
            </c:ext>
          </c:extLst>
        </c:ser>
        <c:dLbls>
          <c:showLegendKey val="0"/>
          <c:showVal val="0"/>
          <c:showCatName val="0"/>
          <c:showSerName val="0"/>
          <c:showPercent val="1"/>
          <c:showBubbleSize val="0"/>
          <c:showLeaderLines val="1"/>
        </c:dLbls>
      </c:pie3DChart>
    </c:plotArea>
    <c:legend>
      <c:legendPos val="b"/>
      <c:layout>
        <c:manualLayout>
          <c:xMode val="edge"/>
          <c:yMode val="edge"/>
          <c:x val="0.21011394163964797"/>
          <c:y val="0.54545071952212854"/>
          <c:w val="0.65820348926972361"/>
          <c:h val="0.34248031496063036"/>
        </c:manualLayout>
      </c:layout>
      <c:overlay val="0"/>
      <c:txPr>
        <a:bodyPr/>
        <a:lstStyle/>
        <a:p>
          <a:pPr>
            <a:defRPr sz="2000"/>
          </a:pPr>
          <a:endParaRPr lang="fr-FR"/>
        </a:p>
      </c:txPr>
    </c:legend>
    <c:plotVisOnly val="1"/>
    <c:dispBlanksAs val="zero"/>
    <c:showDLblsOverMax val="0"/>
  </c:chart>
  <c:spPr>
    <a:solidFill>
      <a:schemeClr val="bg1">
        <a:lumMod val="95000"/>
      </a:schemeClr>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A54B9-53CD-40FF-9931-B463CAD102B0}" type="datetimeFigureOut">
              <a:rPr lang="fr-FR" smtClean="0"/>
              <a:pPr/>
              <a:t>30/11/2022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81DC2-4344-4E43-A858-AB063F835309}" type="slidenum">
              <a:rPr lang="fr-FR" smtClean="0"/>
              <a:pPr/>
              <a:t>‹N°›</a:t>
            </a:fld>
            <a:endParaRPr lang="fr-FR"/>
          </a:p>
        </p:txBody>
      </p:sp>
    </p:spTree>
    <p:extLst>
      <p:ext uri="{BB962C8B-B14F-4D97-AF65-F5344CB8AC3E}">
        <p14:creationId xmlns:p14="http://schemas.microsoft.com/office/powerpoint/2010/main" val="250551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4669231-8934-457C-9BEC-998EC080937B}" type="slidenum">
              <a:rPr lang="fr-FR" altLang="pt-BR" smtClean="0"/>
              <a:pPr eaLnBrk="1" hangingPunct="1">
                <a:spcBef>
                  <a:spcPct val="0"/>
                </a:spcBef>
              </a:pPr>
              <a:t>11</a:t>
            </a:fld>
            <a:endParaRPr lang="fr-FR" altLang="pt-B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9BA02-83B6-4970-99CA-DCD6982D27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C3301-3808-4D9A-8CAE-66603F19C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CBDDCF-969F-479C-B1E0-30DEA6A8426D}"/>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5" name="Espace réservé du pied de page 4">
            <a:extLst>
              <a:ext uri="{FF2B5EF4-FFF2-40B4-BE49-F238E27FC236}">
                <a16:creationId xmlns:a16="http://schemas.microsoft.com/office/drawing/2014/main" id="{BFDED54C-0C26-432E-A49F-A9851ED3F4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EDF9EF-C894-4312-9A46-0360031426B6}"/>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274544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61225-879A-433C-8E11-97E3384B1B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947DBC3-C034-47F8-9582-87CCDA67DD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AA1B2B-BF6A-43C7-A558-B471E19B4ACD}"/>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5" name="Espace réservé du pied de page 4">
            <a:extLst>
              <a:ext uri="{FF2B5EF4-FFF2-40B4-BE49-F238E27FC236}">
                <a16:creationId xmlns:a16="http://schemas.microsoft.com/office/drawing/2014/main" id="{DDEFC4B1-1C9E-4A69-9A4C-4578F734D8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368A14-CAB9-40A4-B96A-E6C29974E27C}"/>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290637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5F327C-8418-4E9B-B274-87321C4683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E15ECA8-AFD7-4D7D-8FD8-8F9099A5DA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E921C5-8C37-40FF-BF48-02309FDB3F3F}"/>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5" name="Espace réservé du pied de page 4">
            <a:extLst>
              <a:ext uri="{FF2B5EF4-FFF2-40B4-BE49-F238E27FC236}">
                <a16:creationId xmlns:a16="http://schemas.microsoft.com/office/drawing/2014/main" id="{E8B3E156-0FC7-41AA-A2B3-1AC1A17C7E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085A24-6A5B-459A-9BD6-CF03F522AE84}"/>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35086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EFE2E-A5F7-47CF-9FCF-6EEE0F6E66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8108DD-08FF-43D6-B61C-95DB7B2388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6E52F4-C692-46D2-AE6B-18FCBF2C64FD}"/>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5" name="Espace réservé du pied de page 4">
            <a:extLst>
              <a:ext uri="{FF2B5EF4-FFF2-40B4-BE49-F238E27FC236}">
                <a16:creationId xmlns:a16="http://schemas.microsoft.com/office/drawing/2014/main" id="{CB514F0B-3B2E-44BA-9367-6A740435D5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BE79B0-F5D2-4CEF-BC28-655ED382FD5E}"/>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155195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30290-C9D3-4B9A-808D-45836C8361A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2876F8-DC69-49FB-BEE1-548854B8D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A6240D9-C151-47F5-967A-8911926E3549}"/>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5" name="Espace réservé du pied de page 4">
            <a:extLst>
              <a:ext uri="{FF2B5EF4-FFF2-40B4-BE49-F238E27FC236}">
                <a16:creationId xmlns:a16="http://schemas.microsoft.com/office/drawing/2014/main" id="{0AAA3A44-F623-4EA1-91B1-B8491665FF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4924B5-74C8-4272-A8C2-91E403A1115C}"/>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293890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81D83-0CE5-430F-A3EB-3D9E2BD349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04482E-4AF8-4EDE-8772-0BA8EC0069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65BC47C-5715-4503-8F91-1598EEA4AA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5914A3-FFA7-4885-A034-6DF2DFFBBEDE}"/>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6" name="Espace réservé du pied de page 5">
            <a:extLst>
              <a:ext uri="{FF2B5EF4-FFF2-40B4-BE49-F238E27FC236}">
                <a16:creationId xmlns:a16="http://schemas.microsoft.com/office/drawing/2014/main" id="{50BB41F7-F142-48A8-8510-984697F01B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839E9C-4BA4-4DE6-B56C-735A330585FE}"/>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220633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BD470-B33C-4C18-A60E-CE4C3A63425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19FDF49-41C3-43C0-8688-D53D9D2B6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1B1A9C-2C9B-4B95-ABCE-99B2E898136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6DFA78-A6DB-49B0-ACDF-02A843AEF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1603D5-73EF-44AC-988A-2C3CB5F6CD5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AF1DBE-039E-478F-B413-953B7E5520E1}"/>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8" name="Espace réservé du pied de page 7">
            <a:extLst>
              <a:ext uri="{FF2B5EF4-FFF2-40B4-BE49-F238E27FC236}">
                <a16:creationId xmlns:a16="http://schemas.microsoft.com/office/drawing/2014/main" id="{19F5EFE7-4C9E-4F54-8825-89A52BEC4E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34CD8EE-6241-4938-B67B-AA6B60BB9A43}"/>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1538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FEF96-D764-49E6-8F2A-48141F44284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66EB207-64F0-40DB-8994-CD63B84E72AB}"/>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4" name="Espace réservé du pied de page 3">
            <a:extLst>
              <a:ext uri="{FF2B5EF4-FFF2-40B4-BE49-F238E27FC236}">
                <a16:creationId xmlns:a16="http://schemas.microsoft.com/office/drawing/2014/main" id="{8CA3043E-7196-45B2-9B2C-3D219AB985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842838E-F33D-4CD1-9EC5-857F0D0F52B7}"/>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142718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B1BE95-115D-4B77-9796-4501E4F42584}"/>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3" name="Espace réservé du pied de page 2">
            <a:extLst>
              <a:ext uri="{FF2B5EF4-FFF2-40B4-BE49-F238E27FC236}">
                <a16:creationId xmlns:a16="http://schemas.microsoft.com/office/drawing/2014/main" id="{63714A74-148B-46A5-B45F-2D9403BB109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A28C5C-6A1C-4930-8D44-473FE1F08136}"/>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156266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6D01A-8F45-4FBF-B3E9-6CBEA71458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999AFA-E1A0-4380-9107-E32EC5894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08D4A13-1D74-4472-8A02-1C82EF74C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DA4E7FF-4C4B-47FB-A2EE-C698CA4040F5}"/>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6" name="Espace réservé du pied de page 5">
            <a:extLst>
              <a:ext uri="{FF2B5EF4-FFF2-40B4-BE49-F238E27FC236}">
                <a16:creationId xmlns:a16="http://schemas.microsoft.com/office/drawing/2014/main" id="{EC4D12D2-1E38-4CA0-A20E-60CFEDB9B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46178A-6862-4BA7-8A1B-9439307B08F9}"/>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395518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048BB-76DA-4610-BCCF-562ED9B653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77D375-C6B6-452D-BBE6-BD943B89B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C49920-C4F4-412B-9CEF-62FE46DA1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C5A886-02BD-4E95-81BA-6BE8F0647AF6}"/>
              </a:ext>
            </a:extLst>
          </p:cNvPr>
          <p:cNvSpPr>
            <a:spLocks noGrp="1"/>
          </p:cNvSpPr>
          <p:nvPr>
            <p:ph type="dt" sz="half" idx="10"/>
          </p:nvPr>
        </p:nvSpPr>
        <p:spPr/>
        <p:txBody>
          <a:bodyPr/>
          <a:lstStyle/>
          <a:p>
            <a:fld id="{80A44ACB-0554-490B-A807-2DD718A831CD}" type="datetimeFigureOut">
              <a:rPr lang="fr-FR" smtClean="0"/>
              <a:pPr/>
              <a:t>30/11/2022</a:t>
            </a:fld>
            <a:endParaRPr lang="fr-FR"/>
          </a:p>
        </p:txBody>
      </p:sp>
      <p:sp>
        <p:nvSpPr>
          <p:cNvPr id="6" name="Espace réservé du pied de page 5">
            <a:extLst>
              <a:ext uri="{FF2B5EF4-FFF2-40B4-BE49-F238E27FC236}">
                <a16:creationId xmlns:a16="http://schemas.microsoft.com/office/drawing/2014/main" id="{FC66F36E-56A6-4447-B488-FEBE9D16E9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77A109-9A92-44BD-9621-AA431552D039}"/>
              </a:ext>
            </a:extLst>
          </p:cNvPr>
          <p:cNvSpPr>
            <a:spLocks noGrp="1"/>
          </p:cNvSpPr>
          <p:nvPr>
            <p:ph type="sldNum" sz="quarter" idx="12"/>
          </p:nvPr>
        </p:nvSpPr>
        <p:spPr/>
        <p:txBody>
          <a:bodyPr/>
          <a:lstStyle/>
          <a:p>
            <a:fld id="{3CC7E10B-27F9-4392-8FB6-E9BB9E81C996}" type="slidenum">
              <a:rPr lang="fr-FR" smtClean="0"/>
              <a:pPr/>
              <a:t>‹N°›</a:t>
            </a:fld>
            <a:endParaRPr lang="fr-FR"/>
          </a:p>
        </p:txBody>
      </p:sp>
    </p:spTree>
    <p:extLst>
      <p:ext uri="{BB962C8B-B14F-4D97-AF65-F5344CB8AC3E}">
        <p14:creationId xmlns:p14="http://schemas.microsoft.com/office/powerpoint/2010/main" val="255573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3EF81E-C98A-4743-932C-97BCDFE60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8950BCD-FD3E-4B56-B331-2E84238D2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43F6E9-E908-4BBE-BC18-AF9023792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44ACB-0554-490B-A807-2DD718A831CD}" type="datetimeFigureOut">
              <a:rPr lang="fr-FR" smtClean="0"/>
              <a:pPr/>
              <a:t>30/11/2022</a:t>
            </a:fld>
            <a:endParaRPr lang="fr-FR"/>
          </a:p>
        </p:txBody>
      </p:sp>
      <p:sp>
        <p:nvSpPr>
          <p:cNvPr id="5" name="Espace réservé du pied de page 4">
            <a:extLst>
              <a:ext uri="{FF2B5EF4-FFF2-40B4-BE49-F238E27FC236}">
                <a16:creationId xmlns:a16="http://schemas.microsoft.com/office/drawing/2014/main" id="{23D93572-F3F2-483F-94E6-EF89C1C38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7F3AFF9-D842-454B-8DBA-BE634B86D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E10B-27F9-4392-8FB6-E9BB9E81C996}" type="slidenum">
              <a:rPr lang="fr-FR" smtClean="0"/>
              <a:pPr/>
              <a:t>‹N°›</a:t>
            </a:fld>
            <a:endParaRPr lang="fr-FR"/>
          </a:p>
        </p:txBody>
      </p:sp>
    </p:spTree>
    <p:extLst>
      <p:ext uri="{BB962C8B-B14F-4D97-AF65-F5344CB8AC3E}">
        <p14:creationId xmlns:p14="http://schemas.microsoft.com/office/powerpoint/2010/main" val="15838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4BD9A-A3D4-4344-88F8-9436DFAC41EA}"/>
              </a:ext>
            </a:extLst>
          </p:cNvPr>
          <p:cNvSpPr>
            <a:spLocks noGrp="1"/>
          </p:cNvSpPr>
          <p:nvPr>
            <p:ph type="ctrTitle"/>
          </p:nvPr>
        </p:nvSpPr>
        <p:spPr>
          <a:xfrm>
            <a:off x="1480868" y="3493583"/>
            <a:ext cx="9144000" cy="1286301"/>
          </a:xfrm>
        </p:spPr>
        <p:txBody>
          <a:bodyPr>
            <a:normAutofit fontScale="90000"/>
          </a:bodyPr>
          <a:lstStyle/>
          <a:p>
            <a:r>
              <a:rPr lang="fr-FR" sz="4400" b="1" dirty="0">
                <a:solidFill>
                  <a:schemeClr val="accent5"/>
                </a:solidFill>
              </a:rPr>
              <a:t>Les parcours en Tunisie </a:t>
            </a:r>
            <a:br>
              <a:rPr lang="fr-FR" sz="4400" b="1" dirty="0">
                <a:solidFill>
                  <a:schemeClr val="accent5"/>
                </a:solidFill>
              </a:rPr>
            </a:br>
            <a:r>
              <a:rPr lang="fr-FR" sz="4400" b="1" dirty="0">
                <a:solidFill>
                  <a:schemeClr val="accent5"/>
                </a:solidFill>
              </a:rPr>
              <a:t>défis et options d’amélioration</a:t>
            </a:r>
          </a:p>
        </p:txBody>
      </p:sp>
      <p:sp>
        <p:nvSpPr>
          <p:cNvPr id="3" name="Sous-titre 2">
            <a:extLst>
              <a:ext uri="{FF2B5EF4-FFF2-40B4-BE49-F238E27FC236}">
                <a16:creationId xmlns:a16="http://schemas.microsoft.com/office/drawing/2014/main" id="{C4C88423-C47B-48CB-AA13-DF7BCF220E3A}"/>
              </a:ext>
            </a:extLst>
          </p:cNvPr>
          <p:cNvSpPr>
            <a:spLocks noGrp="1"/>
          </p:cNvSpPr>
          <p:nvPr>
            <p:ph type="subTitle" idx="1"/>
          </p:nvPr>
        </p:nvSpPr>
        <p:spPr>
          <a:xfrm>
            <a:off x="1915063" y="4928819"/>
            <a:ext cx="9317381" cy="625474"/>
          </a:xfrm>
        </p:spPr>
        <p:txBody>
          <a:bodyPr>
            <a:noAutofit/>
          </a:bodyPr>
          <a:lstStyle/>
          <a:p>
            <a:pPr algn="l"/>
            <a:r>
              <a:rPr lang="fr-FR" b="1" dirty="0"/>
              <a:t>Présenté par Salma Jalouali: coordinatrice du projet PRODEFIL</a:t>
            </a:r>
          </a:p>
          <a:p>
            <a:pPr algn="l"/>
            <a:r>
              <a:rPr lang="fr-FR" b="1" dirty="0"/>
              <a:t>Elaboré par Salma Jalouali et Ali </a:t>
            </a:r>
            <a:r>
              <a:rPr lang="fr-FR" b="1" dirty="0" err="1"/>
              <a:t>Nefzaoui</a:t>
            </a:r>
            <a:endParaRPr lang="fr-FR" b="1" dirty="0"/>
          </a:p>
        </p:txBody>
      </p:sp>
      <p:pic>
        <p:nvPicPr>
          <p:cNvPr id="5" name="Image 4"/>
          <p:cNvPicPr/>
          <p:nvPr/>
        </p:nvPicPr>
        <p:blipFill>
          <a:blip r:embed="rId2" cstate="print"/>
          <a:stretch>
            <a:fillRect/>
          </a:stretch>
        </p:blipFill>
        <p:spPr>
          <a:xfrm>
            <a:off x="2367261" y="5964650"/>
            <a:ext cx="767868" cy="781050"/>
          </a:xfrm>
          <a:prstGeom prst="rect">
            <a:avLst/>
          </a:prstGeom>
        </p:spPr>
      </p:pic>
      <p:sp>
        <p:nvSpPr>
          <p:cNvPr id="34817" name="Rectangle 1"/>
          <p:cNvSpPr>
            <a:spLocks noChangeArrowheads="1"/>
          </p:cNvSpPr>
          <p:nvPr/>
        </p:nvSpPr>
        <p:spPr bwMode="auto">
          <a:xfrm>
            <a:off x="-1" y="1252993"/>
            <a:ext cx="1219200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dirty="0">
                <a:solidFill>
                  <a:schemeClr val="accent1">
                    <a:lumMod val="75000"/>
                  </a:schemeClr>
                </a:solidFill>
              </a:rPr>
              <a:t>Réunion du Comité Technique « Foncier et Développement »</a:t>
            </a:r>
          </a:p>
          <a:p>
            <a:pPr marL="0" marR="0" lvl="0" indent="0" algn="ctr" defTabSz="914400" rtl="0" eaLnBrk="1" fontAlgn="base" latinLnBrk="0" hangingPunct="1">
              <a:lnSpc>
                <a:spcPct val="100000"/>
              </a:lnSpc>
              <a:spcBef>
                <a:spcPct val="0"/>
              </a:spcBef>
              <a:spcAft>
                <a:spcPct val="0"/>
              </a:spcAft>
              <a:buClrTx/>
              <a:buSzTx/>
              <a:buFontTx/>
              <a:buNone/>
              <a:tabLst/>
            </a:pPr>
            <a:r>
              <a:rPr lang="fr-FR" sz="2800" b="1" dirty="0"/>
              <a:t>Présentation du processus de dialogue politique en cours autour de la régulation de l’accès aux ressources pastorales communes en lien avec le changement climatique (Tunisie, Maroc, France)</a:t>
            </a:r>
          </a:p>
          <a:p>
            <a:pPr marL="0" marR="0" lvl="0" indent="0" algn="ctr" defTabSz="914400" rtl="0" eaLnBrk="1" fontAlgn="base" latinLnBrk="0" hangingPunct="1">
              <a:lnSpc>
                <a:spcPct val="100000"/>
              </a:lnSpc>
              <a:spcBef>
                <a:spcPct val="0"/>
              </a:spcBef>
              <a:spcAft>
                <a:spcPct val="0"/>
              </a:spcAft>
              <a:buClrTx/>
              <a:buSzTx/>
              <a:buFontTx/>
              <a:buNone/>
              <a:tabLst/>
            </a:pPr>
            <a:r>
              <a:rPr lang="it-IT" sz="2800" b="1" dirty="0"/>
              <a:t>Le mercredi 30 novembre 2022</a:t>
            </a:r>
            <a:endParaRPr lang="fr-FR" sz="2800" b="1"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608" y="0"/>
            <a:ext cx="1628813" cy="959837"/>
          </a:xfrm>
          <a:prstGeom prst="rect">
            <a:avLst/>
          </a:prstGeom>
        </p:spPr>
      </p:pic>
      <p:pic>
        <p:nvPicPr>
          <p:cNvPr id="8" name="Image 7"/>
          <p:cNvPicPr/>
          <p:nvPr/>
        </p:nvPicPr>
        <p:blipFill>
          <a:blip r:embed="rId4"/>
          <a:srcRect/>
          <a:stretch>
            <a:fillRect/>
          </a:stretch>
        </p:blipFill>
        <p:spPr bwMode="auto">
          <a:xfrm>
            <a:off x="11432031" y="6018183"/>
            <a:ext cx="645795" cy="704850"/>
          </a:xfrm>
          <a:prstGeom prst="rect">
            <a:avLst/>
          </a:prstGeom>
          <a:noFill/>
          <a:ln w="9525">
            <a:noFill/>
            <a:miter lim="800000"/>
            <a:headEnd/>
            <a:tailEnd/>
          </a:ln>
        </p:spPr>
      </p:pic>
      <p:pic>
        <p:nvPicPr>
          <p:cNvPr id="9" name="Image 8" descr="Macintosh HD:Users:Oliver:Documents:LOGOS:IRD_nouveau logo2016:logo_IRD_2016_BLOC_UK_COUL.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5897" y="5986732"/>
            <a:ext cx="724418" cy="871268"/>
          </a:xfrm>
          <a:prstGeom prst="rect">
            <a:avLst/>
          </a:prstGeom>
          <a:noFill/>
          <a:ln>
            <a:noFill/>
          </a:ln>
        </p:spPr>
      </p:pic>
      <p:pic>
        <p:nvPicPr>
          <p:cNvPr id="10" name="Image 9"/>
          <p:cNvPicPr/>
          <p:nvPr/>
        </p:nvPicPr>
        <p:blipFill>
          <a:blip r:embed="rId6">
            <a:extLst>
              <a:ext uri="{28A0092B-C50C-407E-A947-70E740481C1C}">
                <a14:useLocalDpi xmlns:a14="http://schemas.microsoft.com/office/drawing/2010/main" val="0"/>
              </a:ext>
            </a:extLst>
          </a:blip>
          <a:srcRect/>
          <a:stretch>
            <a:fillRect/>
          </a:stretch>
        </p:blipFill>
        <p:spPr bwMode="auto">
          <a:xfrm>
            <a:off x="6263018" y="5738483"/>
            <a:ext cx="787400" cy="1016000"/>
          </a:xfrm>
          <a:prstGeom prst="rect">
            <a:avLst/>
          </a:prstGeom>
          <a:noFill/>
          <a:ln>
            <a:noFill/>
          </a:ln>
        </p:spPr>
      </p:pic>
      <p:pic>
        <p:nvPicPr>
          <p:cNvPr id="11" name="Image 10"/>
          <p:cNvPicPr/>
          <p:nvPr/>
        </p:nvPicPr>
        <p:blipFill>
          <a:blip r:embed="rId7">
            <a:extLst>
              <a:ext uri="{28A0092B-C50C-407E-A947-70E740481C1C}">
                <a14:useLocalDpi xmlns:a14="http://schemas.microsoft.com/office/drawing/2010/main" val="0"/>
              </a:ext>
            </a:extLst>
          </a:blip>
          <a:srcRect/>
          <a:stretch>
            <a:fillRect/>
          </a:stretch>
        </p:blipFill>
        <p:spPr bwMode="auto">
          <a:xfrm>
            <a:off x="548916" y="6091207"/>
            <a:ext cx="1225550" cy="558800"/>
          </a:xfrm>
          <a:prstGeom prst="rect">
            <a:avLst/>
          </a:prstGeom>
          <a:noFill/>
          <a:ln>
            <a:noFill/>
          </a:ln>
        </p:spPr>
      </p:pic>
      <p:pic>
        <p:nvPicPr>
          <p:cNvPr id="12" name="Image 11"/>
          <p:cNvPicPr/>
          <p:nvPr/>
        </p:nvPicPr>
        <p:blipFill>
          <a:blip r:embed="rId8"/>
          <a:stretch>
            <a:fillRect/>
          </a:stretch>
        </p:blipFill>
        <p:spPr>
          <a:xfrm>
            <a:off x="9702981" y="6086494"/>
            <a:ext cx="1377950" cy="568227"/>
          </a:xfrm>
          <a:prstGeom prst="rect">
            <a:avLst/>
          </a:prstGeom>
        </p:spPr>
      </p:pic>
      <p:pic>
        <p:nvPicPr>
          <p:cNvPr id="13" name="Picture 2" descr="C:\Users\User\Desktop\FIDA.png"/>
          <p:cNvPicPr>
            <a:picLocks noChangeAspect="1" noChangeArrowheads="1"/>
          </p:cNvPicPr>
          <p:nvPr/>
        </p:nvPicPr>
        <p:blipFill>
          <a:blip r:embed="rId9"/>
          <a:srcRect/>
          <a:stretch>
            <a:fillRect/>
          </a:stretch>
        </p:blipFill>
        <p:spPr bwMode="auto">
          <a:xfrm>
            <a:off x="3547697" y="6055599"/>
            <a:ext cx="1188205" cy="644640"/>
          </a:xfrm>
          <a:prstGeom prst="rect">
            <a:avLst/>
          </a:prstGeom>
          <a:noFill/>
          <a:ln w="9525">
            <a:noFill/>
            <a:miter lim="800000"/>
            <a:headEnd/>
            <a:tailEnd/>
          </a:ln>
        </p:spPr>
      </p:pic>
      <p:sp>
        <p:nvSpPr>
          <p:cNvPr id="14" name="Ellipse 13"/>
          <p:cNvSpPr/>
          <p:nvPr/>
        </p:nvSpPr>
        <p:spPr>
          <a:xfrm>
            <a:off x="3634362" y="957530"/>
            <a:ext cx="5054600" cy="2413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anchor="ctr"/>
          <a:lstStyle/>
          <a:p>
            <a:pPr algn="ctr" defTabSz="225702" fontAlgn="auto">
              <a:spcBef>
                <a:spcPts val="0"/>
              </a:spcBef>
              <a:spcAft>
                <a:spcPts val="0"/>
              </a:spcAft>
              <a:defRPr/>
            </a:pPr>
            <a:r>
              <a:rPr lang="fr-FR" altLang="fr-FR" sz="1300" b="1" dirty="0">
                <a:solidFill>
                  <a:srgbClr val="004080"/>
                </a:solidFill>
                <a:latin typeface="Times New Roman" pitchFamily="18" charset="0"/>
                <a:ea typeface="Arial" charset="0"/>
                <a:cs typeface="Times New Roman" pitchFamily="18" charset="0"/>
              </a:rPr>
              <a:t>RÉPUBLIQUE TUNISIENNE</a:t>
            </a:r>
          </a:p>
        </p:txBody>
      </p:sp>
      <p:pic>
        <p:nvPicPr>
          <p:cNvPr id="15" name="Picture 2" descr="C:\Users\User\Desktop\Don UE\union-europeenn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6478" y="6112905"/>
            <a:ext cx="969008" cy="53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076" y="520296"/>
            <a:ext cx="5552924" cy="5817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a:extLst>
              <a:ext uri="{FF2B5EF4-FFF2-40B4-BE49-F238E27FC236}">
                <a16:creationId xmlns:a16="http://schemas.microsoft.com/office/drawing/2014/main" id="{D3B6D453-CABB-4076-996A-8E9B34A702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357" y="520296"/>
            <a:ext cx="5654522" cy="5817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ZoneTexte 1">
            <a:extLst>
              <a:ext uri="{FF2B5EF4-FFF2-40B4-BE49-F238E27FC236}">
                <a16:creationId xmlns:a16="http://schemas.microsoft.com/office/drawing/2014/main" id="{F44E43DA-8E35-4660-A392-7368E03558E7}"/>
              </a:ext>
            </a:extLst>
          </p:cNvPr>
          <p:cNvSpPr txBox="1"/>
          <p:nvPr/>
        </p:nvSpPr>
        <p:spPr>
          <a:xfrm>
            <a:off x="1083733" y="248356"/>
            <a:ext cx="45719" cy="45719"/>
          </a:xfrm>
          <a:prstGeom prst="rect">
            <a:avLst/>
          </a:prstGeom>
          <a:noFill/>
        </p:spPr>
        <p:txBody>
          <a:bodyPr wrap="square" rtlCol="0">
            <a:spAutoFit/>
          </a:bodyPr>
          <a:lstStyle/>
          <a:p>
            <a:endParaRPr lang="fr-FR" dirty="0"/>
          </a:p>
        </p:txBody>
      </p:sp>
      <p:sp>
        <p:nvSpPr>
          <p:cNvPr id="5" name="ZoneTexte 4">
            <a:extLst>
              <a:ext uri="{FF2B5EF4-FFF2-40B4-BE49-F238E27FC236}">
                <a16:creationId xmlns:a16="http://schemas.microsoft.com/office/drawing/2014/main" id="{AA13177B-8CA6-4A30-B9BD-E3B185DC8BC4}"/>
              </a:ext>
            </a:extLst>
          </p:cNvPr>
          <p:cNvSpPr txBox="1"/>
          <p:nvPr/>
        </p:nvSpPr>
        <p:spPr>
          <a:xfrm>
            <a:off x="7337778" y="5904089"/>
            <a:ext cx="3070578" cy="369332"/>
          </a:xfrm>
          <a:prstGeom prst="rect">
            <a:avLst/>
          </a:prstGeom>
          <a:noFill/>
        </p:spPr>
        <p:txBody>
          <a:bodyPr wrap="square" rtlCol="0">
            <a:spAutoFit/>
          </a:bodyPr>
          <a:lstStyle/>
          <a:p>
            <a:pPr algn="ctr"/>
            <a:r>
              <a:rPr lang="fr-FR" dirty="0"/>
              <a:t>Les Solutions possibles</a:t>
            </a:r>
          </a:p>
        </p:txBody>
      </p:sp>
    </p:spTree>
    <p:extLst>
      <p:ext uri="{BB962C8B-B14F-4D97-AF65-F5344CB8AC3E}">
        <p14:creationId xmlns:p14="http://schemas.microsoft.com/office/powerpoint/2010/main" val="407570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49086" y="277813"/>
            <a:ext cx="10809514" cy="9191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r>
              <a:rPr lang="fr-FR" altLang="pt-BR" sz="3600" b="1" dirty="0">
                <a:solidFill>
                  <a:srgbClr val="0070C0"/>
                </a:solidFill>
                <a:latin typeface="Cambria" pitchFamily="18" charset="0"/>
                <a:cs typeface="Tahoma" pitchFamily="34" charset="0"/>
              </a:rPr>
              <a:t>Systèmes pastoraux et agropastoraux: Les défis</a:t>
            </a:r>
          </a:p>
        </p:txBody>
      </p:sp>
      <p:sp>
        <p:nvSpPr>
          <p:cNvPr id="22531" name="Rectangle 4"/>
          <p:cNvSpPr>
            <a:spLocks noGrp="1" noChangeArrowheads="1"/>
          </p:cNvSpPr>
          <p:nvPr>
            <p:ph type="body" idx="1"/>
          </p:nvPr>
        </p:nvSpPr>
        <p:spPr>
          <a:xfrm>
            <a:off x="696686" y="1557339"/>
            <a:ext cx="10657114" cy="4967287"/>
          </a:xfrm>
        </p:spPr>
        <p:txBody>
          <a:bodyPr>
            <a:normAutofit fontScale="92500"/>
          </a:bodyPr>
          <a:lstStyle/>
          <a:p>
            <a:pPr>
              <a:lnSpc>
                <a:spcPct val="90000"/>
              </a:lnSpc>
              <a:spcAft>
                <a:spcPct val="20000"/>
              </a:spcAft>
              <a:buClr>
                <a:srgbClr val="66CCFF"/>
              </a:buClr>
            </a:pPr>
            <a:r>
              <a:rPr lang="fr-FR" altLang="pt-BR" b="1" dirty="0">
                <a:solidFill>
                  <a:srgbClr val="0070C0"/>
                </a:solidFill>
                <a:latin typeface="Cambria" pitchFamily="18" charset="0"/>
                <a:cs typeface="Tahoma" pitchFamily="34" charset="0"/>
              </a:rPr>
              <a:t>Echec des approches top-down </a:t>
            </a:r>
            <a:r>
              <a:rPr lang="fr-FR" altLang="pt-BR" dirty="0">
                <a:latin typeface="Cambria" pitchFamily="18" charset="0"/>
                <a:cs typeface="Tahoma" pitchFamily="34" charset="0"/>
              </a:rPr>
              <a:t>(Echec des initiatives de développement visant une meilleure gouvernance des parcours (foncier, accès ouvert)</a:t>
            </a:r>
            <a:r>
              <a:rPr lang="fr-FR" altLang="en-US" dirty="0">
                <a:solidFill>
                  <a:srgbClr val="000000"/>
                </a:solidFill>
                <a:cs typeface="Tahoma" pitchFamily="34" charset="0"/>
              </a:rPr>
              <a:t>;</a:t>
            </a:r>
            <a:r>
              <a:rPr lang="fr-FR" altLang="pt-BR" dirty="0">
                <a:latin typeface="Cambria" pitchFamily="18" charset="0"/>
                <a:cs typeface="Tahoma" pitchFamily="34" charset="0"/>
              </a:rPr>
              <a:t> </a:t>
            </a:r>
          </a:p>
          <a:p>
            <a:pPr>
              <a:lnSpc>
                <a:spcPct val="90000"/>
              </a:lnSpc>
              <a:spcAft>
                <a:spcPct val="20000"/>
              </a:spcAft>
              <a:buClr>
                <a:srgbClr val="66CCFF"/>
              </a:buClr>
            </a:pPr>
            <a:r>
              <a:rPr lang="fr-FR" altLang="pt-BR" b="1" dirty="0">
                <a:solidFill>
                  <a:srgbClr val="0070C0"/>
                </a:solidFill>
                <a:latin typeface="Cambria" pitchFamily="18" charset="0"/>
                <a:cs typeface="Tahoma" pitchFamily="34" charset="0"/>
              </a:rPr>
              <a:t>Adoption lente des approches participatives </a:t>
            </a:r>
            <a:r>
              <a:rPr lang="fr-FR" altLang="pt-BR" dirty="0">
                <a:latin typeface="Cambria" pitchFamily="18" charset="0"/>
                <a:cs typeface="Tahoma" pitchFamily="34" charset="0"/>
              </a:rPr>
              <a:t>(plus que 3 décennies);</a:t>
            </a:r>
          </a:p>
          <a:p>
            <a:pPr>
              <a:lnSpc>
                <a:spcPct val="90000"/>
              </a:lnSpc>
              <a:spcAft>
                <a:spcPct val="20000"/>
              </a:spcAft>
              <a:buClr>
                <a:srgbClr val="66CCFF"/>
              </a:buClr>
            </a:pPr>
            <a:r>
              <a:rPr lang="fr-FR" altLang="pt-BR" b="1" dirty="0">
                <a:solidFill>
                  <a:srgbClr val="0070C0"/>
                </a:solidFill>
                <a:latin typeface="Cambria" pitchFamily="18" charset="0"/>
                <a:cs typeface="Tahoma" pitchFamily="34" charset="0"/>
              </a:rPr>
              <a:t>Options techniques</a:t>
            </a:r>
            <a:r>
              <a:rPr lang="fr-FR" altLang="pt-BR" dirty="0">
                <a:latin typeface="Cambria" pitchFamily="18" charset="0"/>
                <a:cs typeface="Tahoma" pitchFamily="34" charset="0"/>
              </a:rPr>
              <a:t>: faciles à développer et à mettre en ouvre, mais ne sont pas suffisantes; </a:t>
            </a:r>
          </a:p>
          <a:p>
            <a:pPr>
              <a:lnSpc>
                <a:spcPct val="90000"/>
              </a:lnSpc>
              <a:spcAft>
                <a:spcPct val="20000"/>
              </a:spcAft>
              <a:buClr>
                <a:srgbClr val="66CCFF"/>
              </a:buClr>
            </a:pPr>
            <a:r>
              <a:rPr lang="fr-FR" altLang="pt-BR" b="1" dirty="0">
                <a:solidFill>
                  <a:srgbClr val="0070C0"/>
                </a:solidFill>
                <a:latin typeface="Cambria" pitchFamily="18" charset="0"/>
                <a:cs typeface="Tahoma" pitchFamily="34" charset="0"/>
              </a:rPr>
              <a:t>Aspects politiques et institutionnel: </a:t>
            </a:r>
            <a:r>
              <a:rPr lang="fr-FR" altLang="pt-BR" dirty="0">
                <a:latin typeface="Cambria" pitchFamily="18" charset="0"/>
                <a:cs typeface="Tahoma" pitchFamily="34" charset="0"/>
              </a:rPr>
              <a:t>goulot d’étranglement et sont indispensables pour une bonne gouvernance des ressources naturelles; </a:t>
            </a:r>
          </a:p>
          <a:p>
            <a:pPr>
              <a:lnSpc>
                <a:spcPct val="90000"/>
              </a:lnSpc>
              <a:spcAft>
                <a:spcPct val="20000"/>
              </a:spcAft>
              <a:buClr>
                <a:srgbClr val="66CCFF"/>
              </a:buClr>
            </a:pPr>
            <a:r>
              <a:rPr lang="fr-FR" altLang="pt-BR" b="1" dirty="0">
                <a:solidFill>
                  <a:srgbClr val="0070C0"/>
                </a:solidFill>
                <a:latin typeface="Cambria" pitchFamily="18" charset="0"/>
                <a:cs typeface="Tahoma" pitchFamily="34" charset="0"/>
              </a:rPr>
              <a:t>Foncier: </a:t>
            </a:r>
            <a:r>
              <a:rPr lang="fr-FR" altLang="pt-BR" dirty="0">
                <a:latin typeface="Cambria" pitchFamily="18" charset="0"/>
                <a:cs typeface="Tahoma" pitchFamily="34" charset="0"/>
              </a:rPr>
              <a:t>dimension cruciale (les ressources naturelles n’obéissent pas aux divisions administratives)</a:t>
            </a:r>
          </a:p>
        </p:txBody>
      </p:sp>
      <p:sp>
        <p:nvSpPr>
          <p:cNvPr id="2" name="Slide Number Placeholder 1"/>
          <p:cNvSpPr>
            <a:spLocks noGrp="1"/>
          </p:cNvSpPr>
          <p:nvPr>
            <p:ph type="sldNum" sz="quarter" idx="12"/>
          </p:nvPr>
        </p:nvSpPr>
        <p:spPr/>
        <p:txBody>
          <a:bodyPr/>
          <a:lstStyle/>
          <a:p>
            <a:fld id="{5C6829C0-4716-44A9-B3D0-19E7ACCC33ED}" type="slidenum">
              <a:rPr lang="en-US" smtClean="0"/>
              <a:pPr/>
              <a:t>11</a:t>
            </a:fld>
            <a:endParaRPr lang="en-US"/>
          </a:p>
        </p:txBody>
      </p:sp>
    </p:spTree>
    <p:extLst>
      <p:ext uri="{BB962C8B-B14F-4D97-AF65-F5344CB8AC3E}">
        <p14:creationId xmlns:p14="http://schemas.microsoft.com/office/powerpoint/2010/main" val="151139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1077687" y="277813"/>
            <a:ext cx="10276114"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ctr">
            <a:noAutofit/>
          </a:bodyPr>
          <a:lstStyle/>
          <a:p>
            <a:pPr algn="ctr"/>
            <a:r>
              <a:rPr lang="fr-FR" sz="3600" b="1" dirty="0">
                <a:solidFill>
                  <a:srgbClr val="0070C0"/>
                </a:solidFill>
                <a:latin typeface="Cambria" pitchFamily="18" charset="0"/>
                <a:cs typeface="Tahoma" pitchFamily="34" charset="0"/>
              </a:rPr>
              <a:t>Faire face à l’incertitude climatique et à la gestion des risques pour améliorer la résilience des systèmes</a:t>
            </a:r>
          </a:p>
        </p:txBody>
      </p:sp>
      <p:sp>
        <p:nvSpPr>
          <p:cNvPr id="400387" name="Rectangle 3"/>
          <p:cNvSpPr>
            <a:spLocks noGrp="1" noChangeArrowheads="1"/>
          </p:cNvSpPr>
          <p:nvPr>
            <p:ph type="body" idx="1"/>
          </p:nvPr>
        </p:nvSpPr>
        <p:spPr>
          <a:xfrm>
            <a:off x="838200" y="1676400"/>
            <a:ext cx="10874829" cy="4800600"/>
          </a:xfrm>
        </p:spPr>
        <p:txBody>
          <a:bodyPr>
            <a:normAutofit/>
          </a:bodyPr>
          <a:lstStyle/>
          <a:p>
            <a:pPr eaLnBrk="1" hangingPunct="1">
              <a:lnSpc>
                <a:spcPct val="100000"/>
              </a:lnSpc>
              <a:defRPr/>
            </a:pPr>
            <a:r>
              <a:rPr lang="fr-FR" dirty="0">
                <a:effectLst/>
                <a:latin typeface="Segoe UI Web (West European)"/>
              </a:rPr>
              <a:t>Les pasteurs et les agropasteurs ont traditionnellement pris de nombreuses mesures adaptatives / respectueuses de l’environnement aux incertitudes climatiques telles que: </a:t>
            </a:r>
          </a:p>
          <a:p>
            <a:pPr lvl="1">
              <a:lnSpc>
                <a:spcPct val="100000"/>
              </a:lnSpc>
              <a:buFont typeface="Courier New" panose="02070309020205020404" pitchFamily="49" charset="0"/>
              <a:buChar char="o"/>
              <a:defRPr/>
            </a:pPr>
            <a:r>
              <a:rPr lang="fr-FR" dirty="0">
                <a:effectLst/>
                <a:latin typeface="Segoe UI Web (West European)"/>
              </a:rPr>
              <a:t>Mobilité saisonnière opportuniste, </a:t>
            </a:r>
          </a:p>
          <a:p>
            <a:pPr lvl="1">
              <a:lnSpc>
                <a:spcPct val="100000"/>
              </a:lnSpc>
              <a:buFont typeface="Courier New" panose="02070309020205020404" pitchFamily="49" charset="0"/>
              <a:buChar char="o"/>
              <a:defRPr/>
            </a:pPr>
            <a:r>
              <a:rPr lang="fr-FR" dirty="0">
                <a:effectLst/>
                <a:latin typeface="Segoe UI Web (West European)"/>
              </a:rPr>
              <a:t>Diversification entre les espèces animales et les différentes races,</a:t>
            </a:r>
          </a:p>
          <a:p>
            <a:pPr lvl="1">
              <a:lnSpc>
                <a:spcPct val="100000"/>
              </a:lnSpc>
              <a:buFont typeface="Courier New" panose="02070309020205020404" pitchFamily="49" charset="0"/>
              <a:buChar char="o"/>
              <a:defRPr/>
            </a:pPr>
            <a:r>
              <a:rPr lang="fr-FR" dirty="0">
                <a:effectLst/>
                <a:latin typeface="Segoe UI Web (West European)"/>
              </a:rPr>
              <a:t>Investissement dans la disponibilité de l’eau (puits, citernes et collecte de l’eau); </a:t>
            </a:r>
          </a:p>
          <a:p>
            <a:pPr>
              <a:lnSpc>
                <a:spcPct val="100000"/>
              </a:lnSpc>
              <a:defRPr/>
            </a:pPr>
            <a:r>
              <a:rPr lang="fr-FR" sz="3200" dirty="0">
                <a:latin typeface="Segoe UI Web (West European)"/>
              </a:rPr>
              <a:t>Les récents changements mondiaux ont rendu ces mécanismes d’adaptation moins efficaces </a:t>
            </a:r>
            <a:endParaRPr lang="en-US" altLang="fr-FR" sz="3200" dirty="0">
              <a:latin typeface="Segoe UI Web (West European)"/>
            </a:endParaRPr>
          </a:p>
        </p:txBody>
      </p:sp>
      <p:sp>
        <p:nvSpPr>
          <p:cNvPr id="2" name="Slide Number Placeholder 1"/>
          <p:cNvSpPr>
            <a:spLocks noGrp="1"/>
          </p:cNvSpPr>
          <p:nvPr>
            <p:ph type="sldNum" sz="quarter" idx="12"/>
          </p:nvPr>
        </p:nvSpPr>
        <p:spPr/>
        <p:txBody>
          <a:bodyPr/>
          <a:lstStyle/>
          <a:p>
            <a:fld id="{5C6829C0-4716-44A9-B3D0-19E7ACCC33ED}" type="slidenum">
              <a:rPr lang="en-US" smtClean="0"/>
              <a:pPr/>
              <a:t>12</a:t>
            </a:fld>
            <a:endParaRPr lang="en-US"/>
          </a:p>
        </p:txBody>
      </p:sp>
    </p:spTree>
    <p:extLst>
      <p:ext uri="{BB962C8B-B14F-4D97-AF65-F5344CB8AC3E}">
        <p14:creationId xmlns:p14="http://schemas.microsoft.com/office/powerpoint/2010/main" val="87207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98564"/>
            <a:ext cx="12192000" cy="2073275"/>
          </a:xfrm>
          <a:prstGeom prst="rect">
            <a:avLst/>
          </a:prstGeom>
        </p:spPr>
        <p:style>
          <a:lnRef idx="2">
            <a:schemeClr val="accent3"/>
          </a:lnRef>
          <a:fillRef idx="1">
            <a:schemeClr val="lt1"/>
          </a:fillRef>
          <a:effectRef idx="0">
            <a:schemeClr val="accent3"/>
          </a:effectRef>
          <a:fontRef idx="minor">
            <a:schemeClr val="dk1"/>
          </a:fontRef>
        </p:style>
        <p:txBody>
          <a:bodyPr lIns="22570" tIns="11286" rIns="22570" bIns="11286" anchor="ctr"/>
          <a:lstStyle/>
          <a:p>
            <a:pPr algn="ctr" defTabSz="225702" fontAlgn="auto">
              <a:spcBef>
                <a:spcPts val="0"/>
              </a:spcBef>
              <a:spcAft>
                <a:spcPts val="0"/>
              </a:spcAft>
              <a:defRPr/>
            </a:pPr>
            <a:endParaRPr lang="fr-FR" dirty="0"/>
          </a:p>
        </p:txBody>
      </p:sp>
      <p:sp>
        <p:nvSpPr>
          <p:cNvPr id="14" name="Rectangle 11"/>
          <p:cNvSpPr>
            <a:spLocks noChangeArrowheads="1"/>
          </p:cNvSpPr>
          <p:nvPr/>
        </p:nvSpPr>
        <p:spPr bwMode="auto">
          <a:xfrm>
            <a:off x="4545" y="3249795"/>
            <a:ext cx="12192000" cy="1231074"/>
          </a:xfrm>
          <a:prstGeom prst="rect">
            <a:avLst/>
          </a:prstGeom>
          <a:ln/>
        </p:spPr>
        <p:style>
          <a:lnRef idx="1">
            <a:schemeClr val="accent3"/>
          </a:lnRef>
          <a:fillRef idx="2">
            <a:schemeClr val="accent3"/>
          </a:fillRef>
          <a:effectRef idx="1">
            <a:schemeClr val="accent3"/>
          </a:effectRef>
          <a:fontRef idx="minor">
            <a:schemeClr val="dk1"/>
          </a:fontRef>
        </p:style>
        <p:txBody>
          <a:bodyPr lIns="91410" tIns="45704" rIns="91410" bIns="45704" anchor="ctr">
            <a:spAutoFit/>
          </a:bodyPr>
          <a:lstStyle/>
          <a:p>
            <a:pPr algn="ctr" defTabSz="225702" eaLnBrk="0" fontAlgn="auto" hangingPunct="0">
              <a:spcBef>
                <a:spcPts val="0"/>
              </a:spcBef>
              <a:spcAft>
                <a:spcPts val="0"/>
              </a:spcAft>
              <a:defRPr/>
            </a:pPr>
            <a:r>
              <a:rPr lang="fr-FR" altLang="fr-FR" sz="3700" b="1" dirty="0">
                <a:ln w="19050">
                  <a:solidFill>
                    <a:schemeClr val="accent3">
                      <a:lumMod val="50000"/>
                    </a:schemeClr>
                  </a:solidFill>
                  <a:prstDash val="solid"/>
                </a:ln>
                <a:solidFill>
                  <a:schemeClr val="accent3">
                    <a:lumMod val="75000"/>
                  </a:schemeClr>
                </a:solidFill>
                <a:effectLst>
                  <a:outerShdw blurRad="50000" dist="50800" dir="7500000" algn="tl">
                    <a:srgbClr val="000000">
                      <a:shade val="5000"/>
                      <a:alpha val="35000"/>
                    </a:srgbClr>
                  </a:outerShdw>
                </a:effectLst>
                <a:cs typeface="Times New Roman" pitchFamily="18" charset="0"/>
              </a:rPr>
              <a:t>PROJET DE DEVELOPPEMENT AGROPASTORAL </a:t>
            </a:r>
          </a:p>
          <a:p>
            <a:pPr algn="ctr" defTabSz="225702" eaLnBrk="0" fontAlgn="auto" hangingPunct="0">
              <a:spcBef>
                <a:spcPts val="0"/>
              </a:spcBef>
              <a:spcAft>
                <a:spcPts val="0"/>
              </a:spcAft>
              <a:defRPr/>
            </a:pPr>
            <a:r>
              <a:rPr lang="fr-FR" altLang="fr-FR" sz="3700" b="1" dirty="0">
                <a:ln w="19050">
                  <a:solidFill>
                    <a:schemeClr val="accent3">
                      <a:lumMod val="50000"/>
                    </a:schemeClr>
                  </a:solidFill>
                  <a:prstDash val="solid"/>
                </a:ln>
                <a:solidFill>
                  <a:schemeClr val="accent3">
                    <a:lumMod val="75000"/>
                  </a:schemeClr>
                </a:solidFill>
                <a:effectLst>
                  <a:outerShdw blurRad="50000" dist="50800" dir="7500000" algn="tl">
                    <a:srgbClr val="000000">
                      <a:shade val="5000"/>
                      <a:alpha val="35000"/>
                    </a:srgbClr>
                  </a:outerShdw>
                </a:effectLst>
                <a:cs typeface="Times New Roman" pitchFamily="18" charset="0"/>
              </a:rPr>
              <a:t>ET DES FILIERES  ASSOCIEES </a:t>
            </a:r>
            <a:r>
              <a:rPr lang="fr-FR" altLang="fr-FR" sz="3700" b="1" dirty="0">
                <a:ln w="19050">
                  <a:solidFill>
                    <a:schemeClr val="accent3">
                      <a:lumMod val="50000"/>
                    </a:schemeClr>
                  </a:solidFill>
                  <a:prstDash val="solid"/>
                </a:ln>
                <a:solidFill>
                  <a:schemeClr val="accent3">
                    <a:lumMod val="75000"/>
                  </a:schemeClr>
                </a:solidFill>
                <a:effectLst>
                  <a:outerShdw blurRad="50000" dist="50800" dir="7500000" algn="tl">
                    <a:srgbClr val="000000">
                      <a:shade val="5000"/>
                      <a:alpha val="35000"/>
                    </a:srgbClr>
                  </a:outerShdw>
                </a:effectLst>
              </a:rPr>
              <a:t>(PRODEFIL)</a:t>
            </a:r>
            <a:endParaRPr lang="ar-TN" altLang="fr-FR" sz="3700" b="1" dirty="0">
              <a:ln w="19050">
                <a:solidFill>
                  <a:schemeClr val="accent3">
                    <a:lumMod val="50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17" name="Espace réservé du numéro de diapositive 16"/>
          <p:cNvSpPr>
            <a:spLocks noGrp="1"/>
          </p:cNvSpPr>
          <p:nvPr>
            <p:ph type="sldNum" sz="quarter" idx="12"/>
          </p:nvPr>
        </p:nvSpPr>
        <p:spPr/>
        <p:txBody>
          <a:bodyPr/>
          <a:lstStyle/>
          <a:p>
            <a:pPr>
              <a:defRPr/>
            </a:pPr>
            <a:fld id="{ED9EF177-E9C3-4A27-82B5-9E02B1FD4437}" type="slidenum">
              <a:rPr lang="fr-FR"/>
              <a:pPr>
                <a:defRPr/>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78867CF-9645-2F2C-0D40-6BF718CDF757}"/>
              </a:ext>
            </a:extLst>
          </p:cNvPr>
          <p:cNvSpPr>
            <a:spLocks noGrp="1"/>
          </p:cNvSpPr>
          <p:nvPr>
            <p:ph type="title"/>
          </p:nvPr>
        </p:nvSpPr>
        <p:spPr>
          <a:xfrm>
            <a:off x="923126" y="274735"/>
            <a:ext cx="10365187" cy="687269"/>
          </a:xfrm>
        </p:spPr>
        <p:txBody>
          <a:bodyPr/>
          <a:lstStyle/>
          <a:p>
            <a:r>
              <a:rPr lang="fr-FR" altLang="fr-FR" sz="4082" b="1">
                <a:solidFill>
                  <a:srgbClr val="0070C0"/>
                </a:solidFill>
              </a:rPr>
              <a:t>DES CONDITIONS CLIMATIQUES DRAMATIQUES</a:t>
            </a:r>
            <a:endParaRPr lang="fr-FR" altLang="fr-FR" sz="4082">
              <a:solidFill>
                <a:srgbClr val="0070C0"/>
              </a:solidFill>
            </a:endParaRPr>
          </a:p>
        </p:txBody>
      </p:sp>
      <p:sp>
        <p:nvSpPr>
          <p:cNvPr id="34819" name="Slide Number Placeholder 3">
            <a:extLst>
              <a:ext uri="{FF2B5EF4-FFF2-40B4-BE49-F238E27FC236}">
                <a16:creationId xmlns:a16="http://schemas.microsoft.com/office/drawing/2014/main" id="{C9C07695-B7AE-2B43-69B1-1B53EEB112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52873E-33FF-4B34-A16C-5FC8B526A5C7}" type="slidenum">
              <a:rPr lang="fr-FR" altLang="fr-FR" smtClean="0"/>
              <a:pPr/>
              <a:t>14</a:t>
            </a:fld>
            <a:endParaRPr lang="fr-FR" altLang="fr-FR"/>
          </a:p>
        </p:txBody>
      </p:sp>
      <p:pic>
        <p:nvPicPr>
          <p:cNvPr id="34820" name="Picture 5">
            <a:extLst>
              <a:ext uri="{FF2B5EF4-FFF2-40B4-BE49-F238E27FC236}">
                <a16:creationId xmlns:a16="http://schemas.microsoft.com/office/drawing/2014/main" id="{04626A5E-EB0B-BB21-BADA-BCF465C35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313" y="1567629"/>
            <a:ext cx="7380255" cy="483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FD4075D-8E31-0D68-2173-5EB97A6034E2}"/>
              </a:ext>
            </a:extLst>
          </p:cNvPr>
          <p:cNvSpPr/>
          <p:nvPr/>
        </p:nvSpPr>
        <p:spPr>
          <a:xfrm>
            <a:off x="5135725" y="2116235"/>
            <a:ext cx="1312765" cy="3174136"/>
          </a:xfrm>
          <a:prstGeom prst="rect">
            <a:avLst/>
          </a:prstGeom>
          <a:solidFill>
            <a:srgbClr val="FFFFCC">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defRPr/>
            </a:pPr>
            <a:endParaRPr lang="fr-FR" sz="299"/>
          </a:p>
        </p:txBody>
      </p:sp>
      <p:sp>
        <p:nvSpPr>
          <p:cNvPr id="8" name="TextBox 7">
            <a:extLst>
              <a:ext uri="{FF2B5EF4-FFF2-40B4-BE49-F238E27FC236}">
                <a16:creationId xmlns:a16="http://schemas.microsoft.com/office/drawing/2014/main" id="{E1BB60DA-8F99-F71A-2C61-309E1E5CDB0B}"/>
              </a:ext>
            </a:extLst>
          </p:cNvPr>
          <p:cNvSpPr txBox="1"/>
          <p:nvPr/>
        </p:nvSpPr>
        <p:spPr>
          <a:xfrm>
            <a:off x="9035143" y="2450582"/>
            <a:ext cx="1774112" cy="1559658"/>
          </a:xfrm>
          <a:prstGeom prst="rect">
            <a:avLst/>
          </a:prstGeom>
          <a:solidFill>
            <a:schemeClr val="accent6">
              <a:lumMod val="20000"/>
              <a:lumOff val="80000"/>
            </a:schemeClr>
          </a:solidFill>
        </p:spPr>
        <p:txBody>
          <a:bodyPr>
            <a:spAutoFit/>
          </a:bodyPr>
          <a:lstStyle/>
          <a:p>
            <a:pPr eaLnBrk="1" hangingPunct="1">
              <a:lnSpc>
                <a:spcPct val="150000"/>
              </a:lnSpc>
              <a:defRPr/>
            </a:pPr>
            <a:r>
              <a:rPr lang="fr-FR" sz="1633" dirty="0">
                <a:ea typeface="Calibri" panose="020F0502020204030204" pitchFamily="34" charset="0"/>
              </a:rPr>
              <a:t>218</a:t>
            </a:r>
            <a:r>
              <a:rPr lang="fr-FR" sz="1633" dirty="0">
                <a:ea typeface="Calibri" panose="020F0502020204030204" pitchFamily="34" charset="0"/>
                <a:sym typeface="Wingdings" panose="05000000000000000000" pitchFamily="2" charset="2"/>
              </a:rPr>
              <a:t></a:t>
            </a:r>
            <a:r>
              <a:rPr lang="fr-FR" sz="1633" dirty="0">
                <a:ea typeface="Calibri" panose="020F0502020204030204" pitchFamily="34" charset="0"/>
              </a:rPr>
              <a:t>292 mm</a:t>
            </a:r>
          </a:p>
          <a:p>
            <a:pPr eaLnBrk="1" hangingPunct="1">
              <a:lnSpc>
                <a:spcPct val="150000"/>
              </a:lnSpc>
              <a:defRPr/>
            </a:pPr>
            <a:r>
              <a:rPr lang="fr-FR" sz="1633" dirty="0">
                <a:ea typeface="Calibri" panose="020F0502020204030204" pitchFamily="34" charset="0"/>
              </a:rPr>
              <a:t>2019</a:t>
            </a:r>
            <a:r>
              <a:rPr lang="fr-FR" sz="1633" dirty="0">
                <a:ea typeface="Calibri" panose="020F0502020204030204" pitchFamily="34" charset="0"/>
                <a:sym typeface="Wingdings" panose="05000000000000000000" pitchFamily="2" charset="2"/>
              </a:rPr>
              <a:t></a:t>
            </a:r>
            <a:r>
              <a:rPr lang="fr-FR" sz="1633" dirty="0">
                <a:ea typeface="Calibri" panose="020F0502020204030204" pitchFamily="34" charset="0"/>
              </a:rPr>
              <a:t>191 mm </a:t>
            </a:r>
          </a:p>
          <a:p>
            <a:pPr eaLnBrk="1" hangingPunct="1">
              <a:lnSpc>
                <a:spcPct val="150000"/>
              </a:lnSpc>
              <a:defRPr/>
            </a:pPr>
            <a:r>
              <a:rPr lang="fr-FR" sz="1633" dirty="0">
                <a:ea typeface="Calibri" panose="020F0502020204030204" pitchFamily="34" charset="0"/>
              </a:rPr>
              <a:t>2020</a:t>
            </a:r>
            <a:r>
              <a:rPr lang="fr-FR" sz="1633" dirty="0">
                <a:ea typeface="Calibri" panose="020F0502020204030204" pitchFamily="34" charset="0"/>
                <a:sym typeface="Wingdings" panose="05000000000000000000" pitchFamily="2" charset="2"/>
              </a:rPr>
              <a:t></a:t>
            </a:r>
            <a:r>
              <a:rPr lang="fr-FR" sz="1633" dirty="0">
                <a:ea typeface="Calibri" panose="020F0502020204030204" pitchFamily="34" charset="0"/>
              </a:rPr>
              <a:t>226 mm</a:t>
            </a:r>
          </a:p>
          <a:p>
            <a:pPr eaLnBrk="1" hangingPunct="1">
              <a:lnSpc>
                <a:spcPct val="150000"/>
              </a:lnSpc>
              <a:defRPr/>
            </a:pPr>
            <a:r>
              <a:rPr lang="fr-FR" sz="1633" dirty="0">
                <a:ea typeface="Calibri" panose="020F0502020204030204" pitchFamily="34" charset="0"/>
              </a:rPr>
              <a:t>2021</a:t>
            </a:r>
            <a:r>
              <a:rPr lang="fr-FR" sz="1633" dirty="0">
                <a:ea typeface="Calibri" panose="020F0502020204030204" pitchFamily="34" charset="0"/>
                <a:sym typeface="Wingdings" panose="05000000000000000000" pitchFamily="2" charset="2"/>
              </a:rPr>
              <a:t>1</a:t>
            </a:r>
            <a:r>
              <a:rPr lang="fr-FR" sz="1633" dirty="0">
                <a:ea typeface="Calibri" panose="020F0502020204030204" pitchFamily="34" charset="0"/>
              </a:rPr>
              <a:t>25 mm</a:t>
            </a:r>
            <a:endParaRPr lang="fr-FR" sz="1633" dirty="0"/>
          </a:p>
        </p:txBody>
      </p:sp>
      <p:sp>
        <p:nvSpPr>
          <p:cNvPr id="34823" name="TextBox 8">
            <a:extLst>
              <a:ext uri="{FF2B5EF4-FFF2-40B4-BE49-F238E27FC236}">
                <a16:creationId xmlns:a16="http://schemas.microsoft.com/office/drawing/2014/main" id="{C1D564B2-82EF-70ED-5F3A-874F482B63EE}"/>
              </a:ext>
            </a:extLst>
          </p:cNvPr>
          <p:cNvSpPr txBox="1">
            <a:spLocks noChangeArrowheads="1"/>
          </p:cNvSpPr>
          <p:nvPr/>
        </p:nvSpPr>
        <p:spPr bwMode="auto">
          <a:xfrm>
            <a:off x="8423038" y="4407419"/>
            <a:ext cx="166584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sz="1633" b="1">
                <a:solidFill>
                  <a:srgbClr val="0070C0"/>
                </a:solidFill>
              </a:rPr>
              <a:t>6 mois sans pluie</a:t>
            </a:r>
          </a:p>
        </p:txBody>
      </p:sp>
      <p:sp>
        <p:nvSpPr>
          <p:cNvPr id="34824" name="TextBox 9">
            <a:extLst>
              <a:ext uri="{FF2B5EF4-FFF2-40B4-BE49-F238E27FC236}">
                <a16:creationId xmlns:a16="http://schemas.microsoft.com/office/drawing/2014/main" id="{47444E0A-7DFD-3DB0-8C5E-3B18DB4919A9}"/>
              </a:ext>
            </a:extLst>
          </p:cNvPr>
          <p:cNvSpPr txBox="1">
            <a:spLocks noChangeArrowheads="1"/>
          </p:cNvSpPr>
          <p:nvPr/>
        </p:nvSpPr>
        <p:spPr bwMode="auto">
          <a:xfrm>
            <a:off x="8982874" y="2094636"/>
            <a:ext cx="1931939"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sz="1633" b="1"/>
              <a:t>Moins sur le Dhahar</a:t>
            </a:r>
          </a:p>
        </p:txBody>
      </p:sp>
      <p:sp>
        <p:nvSpPr>
          <p:cNvPr id="11" name="TextBox 10">
            <a:extLst>
              <a:ext uri="{FF2B5EF4-FFF2-40B4-BE49-F238E27FC236}">
                <a16:creationId xmlns:a16="http://schemas.microsoft.com/office/drawing/2014/main" id="{C4030CF6-3D86-4699-2213-A2E07DCC28F8}"/>
              </a:ext>
            </a:extLst>
          </p:cNvPr>
          <p:cNvSpPr txBox="1"/>
          <p:nvPr/>
        </p:nvSpPr>
        <p:spPr>
          <a:xfrm>
            <a:off x="923126" y="2751667"/>
            <a:ext cx="2762898" cy="2730748"/>
          </a:xfrm>
          <a:prstGeom prst="rect">
            <a:avLst/>
          </a:prstGeom>
          <a:solidFill>
            <a:schemeClr val="bg2"/>
          </a:solidFill>
        </p:spPr>
        <p:txBody>
          <a:bodyPr>
            <a:spAutoFit/>
          </a:bodyPr>
          <a:lstStyle/>
          <a:p>
            <a:pPr eaLnBrk="1" hangingPunct="1">
              <a:defRPr/>
            </a:pPr>
            <a:r>
              <a:rPr lang="fr-FR" sz="1905" dirty="0">
                <a:ea typeface="Calibri" panose="020F0502020204030204" pitchFamily="34" charset="0"/>
              </a:rPr>
              <a:t>La superficie totale mise en défens est de 12000 ha de parcours collectifs:</a:t>
            </a:r>
          </a:p>
          <a:p>
            <a:pPr eaLnBrk="1" hangingPunct="1">
              <a:defRPr/>
            </a:pPr>
            <a:endParaRPr lang="fr-FR" sz="1905" dirty="0">
              <a:ea typeface="Calibri" panose="020F0502020204030204" pitchFamily="34" charset="0"/>
            </a:endParaRPr>
          </a:p>
          <a:p>
            <a:pPr marL="233258" indent="-233258">
              <a:buFont typeface="Arial" panose="020B0604020202020204" pitchFamily="34" charset="0"/>
              <a:buChar char="•"/>
              <a:defRPr/>
            </a:pPr>
            <a:r>
              <a:rPr lang="fr-FR" sz="1905" dirty="0" err="1">
                <a:ea typeface="Calibri" panose="020F0502020204030204" pitchFamily="34" charset="0"/>
              </a:rPr>
              <a:t>Mthinine</a:t>
            </a:r>
            <a:r>
              <a:rPr lang="fr-FR" sz="1905" dirty="0">
                <a:ea typeface="Calibri" panose="020F0502020204030204" pitchFamily="34" charset="0"/>
              </a:rPr>
              <a:t> (3000 ha), </a:t>
            </a:r>
          </a:p>
          <a:p>
            <a:pPr marL="233258" indent="-233258">
              <a:buFont typeface="Arial" panose="020B0604020202020204" pitchFamily="34" charset="0"/>
              <a:buChar char="•"/>
              <a:defRPr/>
            </a:pPr>
            <a:r>
              <a:rPr lang="fr-FR" sz="1905" dirty="0" err="1">
                <a:ea typeface="Calibri" panose="020F0502020204030204" pitchFamily="34" charset="0"/>
              </a:rPr>
              <a:t>Lajef</a:t>
            </a:r>
            <a:r>
              <a:rPr lang="fr-FR" sz="1905" dirty="0">
                <a:ea typeface="Calibri" panose="020F0502020204030204" pitchFamily="34" charset="0"/>
              </a:rPr>
              <a:t> </a:t>
            </a:r>
            <a:r>
              <a:rPr lang="fr-FR" sz="1905" dirty="0" err="1">
                <a:ea typeface="Calibri" panose="020F0502020204030204" pitchFamily="34" charset="0"/>
              </a:rPr>
              <a:t>Oun</a:t>
            </a:r>
            <a:r>
              <a:rPr lang="fr-FR" sz="1905" dirty="0">
                <a:ea typeface="Calibri" panose="020F0502020204030204" pitchFamily="34" charset="0"/>
              </a:rPr>
              <a:t> (2100 ha), </a:t>
            </a:r>
          </a:p>
          <a:p>
            <a:pPr marL="233258" indent="-233258">
              <a:buFont typeface="Arial" panose="020B0604020202020204" pitchFamily="34" charset="0"/>
              <a:buChar char="•"/>
              <a:defRPr/>
            </a:pPr>
            <a:r>
              <a:rPr lang="fr-FR" sz="1905" dirty="0" err="1">
                <a:ea typeface="Calibri" panose="020F0502020204030204" pitchFamily="34" charset="0"/>
              </a:rPr>
              <a:t>Zridib</a:t>
            </a:r>
            <a:r>
              <a:rPr lang="fr-FR" sz="1905" dirty="0">
                <a:ea typeface="Calibri" panose="020F0502020204030204" pitchFamily="34" charset="0"/>
              </a:rPr>
              <a:t> (800 ha), </a:t>
            </a:r>
          </a:p>
          <a:p>
            <a:pPr marL="233258" indent="-233258">
              <a:buFont typeface="Arial" panose="020B0604020202020204" pitchFamily="34" charset="0"/>
              <a:buChar char="•"/>
              <a:defRPr/>
            </a:pPr>
            <a:r>
              <a:rPr lang="fr-FR" sz="1905" dirty="0">
                <a:ea typeface="Calibri" panose="020F0502020204030204" pitchFamily="34" charset="0"/>
              </a:rPr>
              <a:t>El </a:t>
            </a:r>
            <a:r>
              <a:rPr lang="fr-FR" sz="1905" dirty="0" err="1">
                <a:ea typeface="Calibri" panose="020F0502020204030204" pitchFamily="34" charset="0"/>
              </a:rPr>
              <a:t>Bhira</a:t>
            </a:r>
            <a:r>
              <a:rPr lang="fr-FR" sz="1905" dirty="0">
                <a:ea typeface="Calibri" panose="020F0502020204030204" pitchFamily="34" charset="0"/>
              </a:rPr>
              <a:t> (3100 ha)</a:t>
            </a:r>
          </a:p>
          <a:p>
            <a:pPr marL="233258" indent="-233258">
              <a:buFont typeface="Arial" panose="020B0604020202020204" pitchFamily="34" charset="0"/>
              <a:buChar char="•"/>
              <a:defRPr/>
            </a:pPr>
            <a:r>
              <a:rPr lang="fr-FR" sz="1905" dirty="0" err="1">
                <a:ea typeface="Calibri" panose="020F0502020204030204" pitchFamily="34" charset="0"/>
              </a:rPr>
              <a:t>Chwamekh</a:t>
            </a:r>
            <a:r>
              <a:rPr lang="fr-FR" sz="1905" dirty="0">
                <a:ea typeface="Calibri" panose="020F0502020204030204" pitchFamily="34" charset="0"/>
              </a:rPr>
              <a:t> (3000 ha)</a:t>
            </a:r>
            <a:endParaRPr lang="fr-FR" sz="190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A7CF15C-F4C4-43A2-3BC7-45B50F3539FD}"/>
              </a:ext>
            </a:extLst>
          </p:cNvPr>
          <p:cNvSpPr>
            <a:spLocks noGrp="1"/>
          </p:cNvSpPr>
          <p:nvPr>
            <p:ph type="title"/>
          </p:nvPr>
        </p:nvSpPr>
        <p:spPr>
          <a:xfrm>
            <a:off x="1246242" y="176245"/>
            <a:ext cx="9699517" cy="1143000"/>
          </a:xfrm>
          <a:solidFill>
            <a:schemeClr val="accent3">
              <a:lumMod val="20000"/>
              <a:lumOff val="80000"/>
            </a:schemeClr>
          </a:solidFill>
        </p:spPr>
        <p:txBody>
          <a:bodyPr/>
          <a:lstStyle/>
          <a:p>
            <a:pPr>
              <a:defRPr/>
            </a:pPr>
            <a:r>
              <a:rPr lang="fr-FR" altLang="fr-FR" sz="3265" b="1" dirty="0">
                <a:solidFill>
                  <a:srgbClr val="0070C0"/>
                </a:solidFill>
              </a:rPr>
              <a:t>La mise en repos est bénéfique malgré les sécheresses prolongées: Résilience</a:t>
            </a:r>
          </a:p>
        </p:txBody>
      </p:sp>
      <p:sp>
        <p:nvSpPr>
          <p:cNvPr id="35843" name="Slide Number Placeholder 3">
            <a:extLst>
              <a:ext uri="{FF2B5EF4-FFF2-40B4-BE49-F238E27FC236}">
                <a16:creationId xmlns:a16="http://schemas.microsoft.com/office/drawing/2014/main" id="{63DFADED-52AA-B270-18C6-E4B175D510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BA5C2B-231C-48F9-8BB6-F52E7E12B4D3}" type="slidenum">
              <a:rPr lang="fr-FR" altLang="fr-FR" smtClean="0"/>
              <a:pPr/>
              <a:t>15</a:t>
            </a:fld>
            <a:endParaRPr lang="fr-FR" altLang="fr-FR"/>
          </a:p>
        </p:txBody>
      </p:sp>
      <p:sp>
        <p:nvSpPr>
          <p:cNvPr id="35844" name="TextBox 19">
            <a:extLst>
              <a:ext uri="{FF2B5EF4-FFF2-40B4-BE49-F238E27FC236}">
                <a16:creationId xmlns:a16="http://schemas.microsoft.com/office/drawing/2014/main" id="{6ACFF622-9F60-0036-885F-829BC8BA1337}"/>
              </a:ext>
            </a:extLst>
          </p:cNvPr>
          <p:cNvSpPr txBox="1">
            <a:spLocks noChangeArrowheads="1"/>
          </p:cNvSpPr>
          <p:nvPr/>
        </p:nvSpPr>
        <p:spPr bwMode="auto">
          <a:xfrm>
            <a:off x="1281663" y="1489010"/>
            <a:ext cx="9673599" cy="14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0" indent="-1143000">
              <a:spcBef>
                <a:spcPct val="20000"/>
              </a:spcBef>
              <a:buFont typeface="Arial" panose="020B0604020202020204" pitchFamily="34" charset="0"/>
              <a:buChar char="•"/>
              <a:defRPr sz="13000">
                <a:solidFill>
                  <a:schemeClr val="tx1"/>
                </a:solidFill>
                <a:latin typeface="Calibri" panose="020F0502020204030204" pitchFamily="34" charset="0"/>
              </a:defRPr>
            </a:lvl1pPr>
            <a:lvl2pPr marL="3008313" indent="-1155700">
              <a:spcBef>
                <a:spcPct val="20000"/>
              </a:spcBef>
              <a:buFont typeface="Arial" panose="020B0604020202020204" pitchFamily="34" charset="0"/>
              <a:buChar char="–"/>
              <a:defRPr sz="11300">
                <a:solidFill>
                  <a:schemeClr val="tx1"/>
                </a:solidFill>
                <a:latin typeface="Calibri" panose="020F0502020204030204" pitchFamily="34" charset="0"/>
              </a:defRPr>
            </a:lvl2pPr>
            <a:lvl3pPr marL="4627563" indent="-925513">
              <a:spcBef>
                <a:spcPct val="20000"/>
              </a:spcBef>
              <a:buFont typeface="Arial" panose="020B0604020202020204" pitchFamily="34" charset="0"/>
              <a:buChar char="•"/>
              <a:defRPr sz="9700">
                <a:solidFill>
                  <a:schemeClr val="tx1"/>
                </a:solidFill>
                <a:latin typeface="Calibri" panose="020F0502020204030204" pitchFamily="34" charset="0"/>
              </a:defRPr>
            </a:lvl3pPr>
            <a:lvl4pPr marL="6480175" indent="-925513">
              <a:spcBef>
                <a:spcPct val="20000"/>
              </a:spcBef>
              <a:buFont typeface="Arial" panose="020B0604020202020204" pitchFamily="34" charset="0"/>
              <a:buChar char="–"/>
              <a:defRPr sz="8100">
                <a:solidFill>
                  <a:schemeClr val="tx1"/>
                </a:solidFill>
                <a:latin typeface="Calibri" panose="020F0502020204030204" pitchFamily="34" charset="0"/>
              </a:defRPr>
            </a:lvl4pPr>
            <a:lvl5pPr marL="8331200" indent="-925513">
              <a:spcBef>
                <a:spcPct val="20000"/>
              </a:spcBef>
              <a:buFont typeface="Arial" panose="020B0604020202020204" pitchFamily="34" charset="0"/>
              <a:buChar char="»"/>
              <a:defRPr sz="8100">
                <a:solidFill>
                  <a:schemeClr val="tx1"/>
                </a:solidFill>
                <a:latin typeface="Calibri" panose="020F0502020204030204" pitchFamily="34" charset="0"/>
              </a:defRPr>
            </a:lvl5pPr>
            <a:lvl6pPr marL="8788400" indent="-925513" defTabSz="912813" eaLnBrk="0" fontAlgn="base" hangingPunct="0">
              <a:spcBef>
                <a:spcPct val="20000"/>
              </a:spcBef>
              <a:spcAft>
                <a:spcPct val="0"/>
              </a:spcAft>
              <a:buFont typeface="Arial" panose="020B0604020202020204" pitchFamily="34" charset="0"/>
              <a:buChar char="»"/>
              <a:defRPr sz="8100">
                <a:solidFill>
                  <a:schemeClr val="tx1"/>
                </a:solidFill>
                <a:latin typeface="Calibri" panose="020F0502020204030204" pitchFamily="34" charset="0"/>
              </a:defRPr>
            </a:lvl6pPr>
            <a:lvl7pPr marL="9245600" indent="-925513" defTabSz="912813" eaLnBrk="0" fontAlgn="base" hangingPunct="0">
              <a:spcBef>
                <a:spcPct val="20000"/>
              </a:spcBef>
              <a:spcAft>
                <a:spcPct val="0"/>
              </a:spcAft>
              <a:buFont typeface="Arial" panose="020B0604020202020204" pitchFamily="34" charset="0"/>
              <a:buChar char="»"/>
              <a:defRPr sz="8100">
                <a:solidFill>
                  <a:schemeClr val="tx1"/>
                </a:solidFill>
                <a:latin typeface="Calibri" panose="020F0502020204030204" pitchFamily="34" charset="0"/>
              </a:defRPr>
            </a:lvl7pPr>
            <a:lvl8pPr marL="9702800" indent="-925513" defTabSz="912813" eaLnBrk="0" fontAlgn="base" hangingPunct="0">
              <a:spcBef>
                <a:spcPct val="20000"/>
              </a:spcBef>
              <a:spcAft>
                <a:spcPct val="0"/>
              </a:spcAft>
              <a:buFont typeface="Arial" panose="020B0604020202020204" pitchFamily="34" charset="0"/>
              <a:buChar char="»"/>
              <a:defRPr sz="8100">
                <a:solidFill>
                  <a:schemeClr val="tx1"/>
                </a:solidFill>
                <a:latin typeface="Calibri" panose="020F0502020204030204" pitchFamily="34" charset="0"/>
              </a:defRPr>
            </a:lvl8pPr>
            <a:lvl9pPr marL="10160000" indent="-925513" defTabSz="912813" eaLnBrk="0" fontAlgn="base" hangingPunct="0">
              <a:spcBef>
                <a:spcPct val="20000"/>
              </a:spcBef>
              <a:spcAft>
                <a:spcPct val="0"/>
              </a:spcAft>
              <a:buFont typeface="Arial" panose="020B0604020202020204" pitchFamily="34" charset="0"/>
              <a:buChar char="»"/>
              <a:defRPr sz="8100">
                <a:solidFill>
                  <a:schemeClr val="tx1"/>
                </a:solidFill>
                <a:latin typeface="Calibri" panose="020F0502020204030204" pitchFamily="34" charset="0"/>
              </a:defRPr>
            </a:lvl9pPr>
          </a:lstStyle>
          <a:p>
            <a:pPr eaLnBrk="1" hangingPunct="1">
              <a:lnSpc>
                <a:spcPct val="150000"/>
              </a:lnSpc>
              <a:spcBef>
                <a:spcPct val="0"/>
              </a:spcBef>
              <a:buFont typeface="Courier New" panose="02070309020205020404" pitchFamily="49" charset="0"/>
              <a:buChar char="o"/>
            </a:pPr>
            <a:r>
              <a:rPr lang="fr-FR" altLang="fr-FR" sz="2177">
                <a:latin typeface="Arial" panose="020B0604020202020204" pitchFamily="34" charset="0"/>
              </a:rPr>
              <a:t>Le couvert végétal s’est amélioré en moyenne pour toutes les parcelles de 217 % (167 à 285 %) </a:t>
            </a:r>
          </a:p>
          <a:p>
            <a:pPr eaLnBrk="1" hangingPunct="1">
              <a:spcBef>
                <a:spcPct val="0"/>
              </a:spcBef>
              <a:buFont typeface="Courier New" panose="02070309020205020404" pitchFamily="49" charset="0"/>
              <a:buChar char="o"/>
            </a:pPr>
            <a:r>
              <a:rPr lang="fr-FR" altLang="fr-FR" sz="2177">
                <a:latin typeface="Arial" panose="020B0604020202020204" pitchFamily="34" charset="0"/>
              </a:rPr>
              <a:t>La productivité pastorale (UF/ha) de 270 % (211 à 394)</a:t>
            </a:r>
          </a:p>
        </p:txBody>
      </p:sp>
      <p:pic>
        <p:nvPicPr>
          <p:cNvPr id="35845" name="Picture 20">
            <a:extLst>
              <a:ext uri="{FF2B5EF4-FFF2-40B4-BE49-F238E27FC236}">
                <a16:creationId xmlns:a16="http://schemas.microsoft.com/office/drawing/2014/main" id="{8F805635-D713-ABC6-88E5-281D49106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5" y="3056640"/>
            <a:ext cx="4545650" cy="372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1">
            <a:extLst>
              <a:ext uri="{FF2B5EF4-FFF2-40B4-BE49-F238E27FC236}">
                <a16:creationId xmlns:a16="http://schemas.microsoft.com/office/drawing/2014/main" id="{DCC0FCA7-152A-B33B-52D9-91A1577E2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06" y="3056639"/>
            <a:ext cx="4643707" cy="36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0CC930B-2262-1650-E85F-3DD2CC2B2719}"/>
              </a:ext>
            </a:extLst>
          </p:cNvPr>
          <p:cNvSpPr>
            <a:spLocks noGrp="1"/>
          </p:cNvSpPr>
          <p:nvPr>
            <p:ph type="title"/>
          </p:nvPr>
        </p:nvSpPr>
        <p:spPr>
          <a:xfrm>
            <a:off x="1236306" y="307133"/>
            <a:ext cx="9699517" cy="1143000"/>
          </a:xfrm>
          <a:solidFill>
            <a:schemeClr val="accent3">
              <a:lumMod val="20000"/>
              <a:lumOff val="80000"/>
            </a:schemeClr>
          </a:solidFill>
        </p:spPr>
        <p:txBody>
          <a:bodyPr/>
          <a:lstStyle/>
          <a:p>
            <a:pPr>
              <a:defRPr/>
            </a:pPr>
            <a:r>
              <a:rPr lang="fr-FR" altLang="fr-FR" sz="3265" b="1" dirty="0">
                <a:solidFill>
                  <a:srgbClr val="0070C0"/>
                </a:solidFill>
              </a:rPr>
              <a:t>La mise en repos est bénéfique malgré les sécheresses prolongées: Résilience</a:t>
            </a:r>
          </a:p>
        </p:txBody>
      </p:sp>
      <p:sp>
        <p:nvSpPr>
          <p:cNvPr id="36867" name="Slide Number Placeholder 3">
            <a:extLst>
              <a:ext uri="{FF2B5EF4-FFF2-40B4-BE49-F238E27FC236}">
                <a16:creationId xmlns:a16="http://schemas.microsoft.com/office/drawing/2014/main" id="{68B7C6E1-AED5-1A25-3540-8E048A89ED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15FF62-4C7A-4A20-B928-6BDEFDBE87FA}" type="slidenum">
              <a:rPr lang="fr-FR" altLang="fr-FR" smtClean="0"/>
              <a:pPr/>
              <a:t>16</a:t>
            </a:fld>
            <a:endParaRPr lang="fr-FR" altLang="fr-FR"/>
          </a:p>
        </p:txBody>
      </p:sp>
      <p:pic>
        <p:nvPicPr>
          <p:cNvPr id="36868" name="Picture 2">
            <a:extLst>
              <a:ext uri="{FF2B5EF4-FFF2-40B4-BE49-F238E27FC236}">
                <a16:creationId xmlns:a16="http://schemas.microsoft.com/office/drawing/2014/main" id="{EAD25180-1302-5B54-B1A0-8CE0EB9DD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68" y="2547344"/>
            <a:ext cx="3429000" cy="3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a:extLst>
              <a:ext uri="{FF2B5EF4-FFF2-40B4-BE49-F238E27FC236}">
                <a16:creationId xmlns:a16="http://schemas.microsoft.com/office/drawing/2014/main" id="{6A772A6C-EE2B-FC3A-FBF0-C040324C0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435" y="2547344"/>
            <a:ext cx="3526626" cy="3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a:extLst>
              <a:ext uri="{FF2B5EF4-FFF2-40B4-BE49-F238E27FC236}">
                <a16:creationId xmlns:a16="http://schemas.microsoft.com/office/drawing/2014/main" id="{9FDCED67-97BD-684B-BB52-D564ACD4B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429" y="2547344"/>
            <a:ext cx="3330942" cy="3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9DE2C0D-6095-FC95-EB22-D4E09323C4CC}"/>
              </a:ext>
            </a:extLst>
          </p:cNvPr>
          <p:cNvSpPr>
            <a:spLocks noGrp="1"/>
          </p:cNvSpPr>
          <p:nvPr>
            <p:ph type="title"/>
          </p:nvPr>
        </p:nvSpPr>
        <p:spPr>
          <a:xfrm>
            <a:off x="864378" y="98058"/>
            <a:ext cx="10287000" cy="1143000"/>
          </a:xfrm>
          <a:solidFill>
            <a:schemeClr val="accent3">
              <a:lumMod val="20000"/>
              <a:lumOff val="80000"/>
            </a:schemeClr>
          </a:solidFill>
        </p:spPr>
        <p:txBody>
          <a:bodyPr/>
          <a:lstStyle/>
          <a:p>
            <a:pPr>
              <a:defRPr/>
            </a:pPr>
            <a:r>
              <a:rPr lang="fr-FR" altLang="fr-FR" sz="3265" b="1" dirty="0">
                <a:solidFill>
                  <a:srgbClr val="0070C0"/>
                </a:solidFill>
              </a:rPr>
              <a:t>Adaptation des éleveurs du </a:t>
            </a:r>
            <a:r>
              <a:rPr lang="fr-FR" altLang="fr-FR" sz="3265" b="1" dirty="0" err="1">
                <a:solidFill>
                  <a:srgbClr val="0070C0"/>
                </a:solidFill>
              </a:rPr>
              <a:t>Dhahar</a:t>
            </a:r>
            <a:r>
              <a:rPr lang="fr-FR" altLang="fr-FR" sz="3265" b="1" dirty="0">
                <a:solidFill>
                  <a:srgbClr val="0070C0"/>
                </a:solidFill>
              </a:rPr>
              <a:t> Béni </a:t>
            </a:r>
            <a:r>
              <a:rPr lang="fr-FR" altLang="fr-FR" sz="3265" b="1" dirty="0" err="1">
                <a:solidFill>
                  <a:srgbClr val="0070C0"/>
                </a:solidFill>
              </a:rPr>
              <a:t>Khédache</a:t>
            </a:r>
            <a:r>
              <a:rPr lang="fr-FR" altLang="fr-FR" sz="3265" b="1" dirty="0">
                <a:solidFill>
                  <a:srgbClr val="0070C0"/>
                </a:solidFill>
              </a:rPr>
              <a:t> à la sécheresse</a:t>
            </a:r>
          </a:p>
        </p:txBody>
      </p:sp>
      <p:sp>
        <p:nvSpPr>
          <p:cNvPr id="37891" name="Slide Number Placeholder 3">
            <a:extLst>
              <a:ext uri="{FF2B5EF4-FFF2-40B4-BE49-F238E27FC236}">
                <a16:creationId xmlns:a16="http://schemas.microsoft.com/office/drawing/2014/main" id="{D1FF04F9-461C-3552-5D2B-BDA9E23291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427DB6-6057-4669-8E3E-4E340A2EF2DE}" type="slidenum">
              <a:rPr lang="fr-FR" altLang="fr-FR" smtClean="0"/>
              <a:pPr/>
              <a:t>17</a:t>
            </a:fld>
            <a:endParaRPr lang="fr-FR" altLang="fr-FR"/>
          </a:p>
        </p:txBody>
      </p:sp>
      <p:sp>
        <p:nvSpPr>
          <p:cNvPr id="9220" name="TextBox 7">
            <a:extLst>
              <a:ext uri="{FF2B5EF4-FFF2-40B4-BE49-F238E27FC236}">
                <a16:creationId xmlns:a16="http://schemas.microsoft.com/office/drawing/2014/main" id="{63A6DE01-67F0-CB72-9B84-C689C650725B}"/>
              </a:ext>
            </a:extLst>
          </p:cNvPr>
          <p:cNvSpPr txBox="1">
            <a:spLocks noChangeArrowheads="1"/>
          </p:cNvSpPr>
          <p:nvPr/>
        </p:nvSpPr>
        <p:spPr bwMode="auto">
          <a:xfrm>
            <a:off x="864378" y="1645816"/>
            <a:ext cx="4761204" cy="4352923"/>
          </a:xfrm>
          <a:prstGeom prst="rect">
            <a:avLst/>
          </a:prstGeom>
          <a:solidFill>
            <a:schemeClr val="bg1"/>
          </a:solidFill>
          <a:ln>
            <a:noFill/>
          </a:ln>
        </p:spPr>
        <p:txBody>
          <a:bodyPr>
            <a:spAutoFit/>
          </a:bodyPr>
          <a:lstStyle/>
          <a:p>
            <a:pPr>
              <a:lnSpc>
                <a:spcPct val="107000"/>
              </a:lnSpc>
              <a:spcAft>
                <a:spcPts val="218"/>
              </a:spcAft>
              <a:defRPr/>
            </a:pPr>
            <a:r>
              <a:rPr lang="fr-FR" altLang="fr-FR" sz="2177" dirty="0">
                <a:ea typeface="Calibri" pitchFamily="34" charset="0"/>
                <a:cs typeface="Times New Roman" pitchFamily="18" charset="0"/>
              </a:rPr>
              <a:t>La sécheresse prolongée s’est traduite par une flambée des prix des aliments pour bétail. </a:t>
            </a:r>
          </a:p>
          <a:p>
            <a:pPr>
              <a:lnSpc>
                <a:spcPct val="107000"/>
              </a:lnSpc>
              <a:spcAft>
                <a:spcPts val="218"/>
              </a:spcAft>
              <a:defRPr/>
            </a:pPr>
            <a:endParaRPr lang="fr-FR" altLang="fr-FR" sz="544" dirty="0">
              <a:ea typeface="Calibri" pitchFamily="34" charset="0"/>
              <a:cs typeface="Times New Roman" pitchFamily="18" charset="0"/>
            </a:endParaRPr>
          </a:p>
          <a:p>
            <a:pPr>
              <a:lnSpc>
                <a:spcPct val="107000"/>
              </a:lnSpc>
              <a:spcAft>
                <a:spcPts val="218"/>
              </a:spcAft>
              <a:defRPr/>
            </a:pPr>
            <a:r>
              <a:rPr lang="fr-FR" altLang="fr-FR" sz="2177" dirty="0">
                <a:ea typeface="Calibri" pitchFamily="34" charset="0"/>
                <a:cs typeface="Times New Roman" pitchFamily="18" charset="0"/>
              </a:rPr>
              <a:t>Le mécanisme traditionnel de réduction de la taille des troupeaux a malheureusement disparu.</a:t>
            </a:r>
          </a:p>
          <a:p>
            <a:pPr>
              <a:lnSpc>
                <a:spcPct val="107000"/>
              </a:lnSpc>
              <a:spcAft>
                <a:spcPts val="218"/>
              </a:spcAft>
              <a:defRPr/>
            </a:pPr>
            <a:endParaRPr lang="fr-FR" altLang="fr-FR" sz="544" dirty="0">
              <a:ea typeface="Calibri" pitchFamily="34" charset="0"/>
              <a:cs typeface="Times New Roman" pitchFamily="18" charset="0"/>
            </a:endParaRPr>
          </a:p>
          <a:p>
            <a:pPr>
              <a:lnSpc>
                <a:spcPct val="107000"/>
              </a:lnSpc>
              <a:spcAft>
                <a:spcPts val="218"/>
              </a:spcAft>
              <a:defRPr/>
            </a:pPr>
            <a:r>
              <a:rPr lang="fr-FR" altLang="fr-FR" sz="2177" dirty="0">
                <a:ea typeface="Calibri" pitchFamily="34" charset="0"/>
                <a:cs typeface="Times New Roman" pitchFamily="18" charset="0"/>
              </a:rPr>
              <a:t>Les éleveurs de </a:t>
            </a:r>
            <a:r>
              <a:rPr lang="fr-FR" altLang="fr-FR" sz="2177" dirty="0" err="1">
                <a:ea typeface="Calibri" pitchFamily="34" charset="0"/>
                <a:cs typeface="Times New Roman" pitchFamily="18" charset="0"/>
              </a:rPr>
              <a:t>Dhahar</a:t>
            </a:r>
            <a:r>
              <a:rPr lang="fr-FR" altLang="fr-FR" sz="2177" dirty="0">
                <a:ea typeface="Calibri" pitchFamily="34" charset="0"/>
                <a:cs typeface="Times New Roman" pitchFamily="18" charset="0"/>
              </a:rPr>
              <a:t> ont fait face aux sécheresse grâce à deux mécanismes:</a:t>
            </a:r>
          </a:p>
          <a:p>
            <a:pPr>
              <a:lnSpc>
                <a:spcPct val="107000"/>
              </a:lnSpc>
              <a:spcAft>
                <a:spcPts val="218"/>
              </a:spcAft>
              <a:defRPr/>
            </a:pPr>
            <a:r>
              <a:rPr lang="fr-FR" altLang="fr-FR" sz="2177" dirty="0">
                <a:ea typeface="Calibri" pitchFamily="34" charset="0"/>
                <a:cs typeface="Times New Roman" pitchFamily="18" charset="0"/>
              </a:rPr>
              <a:t>1. L’apport du GDA: achat et stockage de 13 000 balles de foin et de paille</a:t>
            </a:r>
          </a:p>
          <a:p>
            <a:pPr>
              <a:lnSpc>
                <a:spcPct val="107000"/>
              </a:lnSpc>
              <a:spcAft>
                <a:spcPts val="218"/>
              </a:spcAft>
              <a:defRPr/>
            </a:pPr>
            <a:r>
              <a:rPr lang="fr-FR" altLang="fr-FR" sz="2177" dirty="0">
                <a:ea typeface="Calibri" pitchFamily="34" charset="0"/>
                <a:cs typeface="Times New Roman" pitchFamily="18" charset="0"/>
              </a:rPr>
              <a:t>2. La transhumance vers 3 directions.</a:t>
            </a:r>
          </a:p>
        </p:txBody>
      </p:sp>
      <p:pic>
        <p:nvPicPr>
          <p:cNvPr id="37893" name="Picture 8">
            <a:extLst>
              <a:ext uri="{FF2B5EF4-FFF2-40B4-BE49-F238E27FC236}">
                <a16:creationId xmlns:a16="http://schemas.microsoft.com/office/drawing/2014/main" id="{4205EE90-6EBB-AE9D-C366-D4F61A1F2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67" r="25597"/>
          <a:stretch>
            <a:fillRect/>
          </a:stretch>
        </p:blipFill>
        <p:spPr bwMode="auto">
          <a:xfrm>
            <a:off x="6292116" y="1391385"/>
            <a:ext cx="4859262" cy="535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C8EF6C8-3208-E603-AAA1-617D21157F2B}"/>
              </a:ext>
            </a:extLst>
          </p:cNvPr>
          <p:cNvSpPr>
            <a:spLocks noGrp="1"/>
          </p:cNvSpPr>
          <p:nvPr>
            <p:ph type="title"/>
          </p:nvPr>
        </p:nvSpPr>
        <p:spPr>
          <a:xfrm>
            <a:off x="1246242" y="274735"/>
            <a:ext cx="9699517" cy="881224"/>
          </a:xfrm>
          <a:solidFill>
            <a:schemeClr val="accent3">
              <a:lumMod val="40000"/>
              <a:lumOff val="60000"/>
            </a:schemeClr>
          </a:solidFill>
        </p:spPr>
        <p:txBody>
          <a:bodyPr/>
          <a:lstStyle/>
          <a:p>
            <a:pPr>
              <a:defRPr/>
            </a:pPr>
            <a:r>
              <a:rPr lang="fr-FR" altLang="fr-FR" sz="3265" b="1" dirty="0"/>
              <a:t>LEÇONS TIRÉES</a:t>
            </a:r>
          </a:p>
        </p:txBody>
      </p:sp>
      <p:sp>
        <p:nvSpPr>
          <p:cNvPr id="38915" name="Content Placeholder 2">
            <a:extLst>
              <a:ext uri="{FF2B5EF4-FFF2-40B4-BE49-F238E27FC236}">
                <a16:creationId xmlns:a16="http://schemas.microsoft.com/office/drawing/2014/main" id="{DCC7DE1C-7FC7-107D-38FC-9D655A6780AB}"/>
              </a:ext>
            </a:extLst>
          </p:cNvPr>
          <p:cNvSpPr>
            <a:spLocks noGrp="1"/>
          </p:cNvSpPr>
          <p:nvPr>
            <p:ph idx="1"/>
          </p:nvPr>
        </p:nvSpPr>
        <p:spPr>
          <a:xfrm>
            <a:off x="1168054" y="1600027"/>
            <a:ext cx="9865827" cy="4526211"/>
          </a:xfrm>
        </p:spPr>
        <p:txBody>
          <a:bodyPr/>
          <a:lstStyle/>
          <a:p>
            <a:pPr algn="just">
              <a:lnSpc>
                <a:spcPct val="115000"/>
              </a:lnSpc>
              <a:spcBef>
                <a:spcPts val="163"/>
              </a:spcBef>
              <a:spcAft>
                <a:spcPts val="163"/>
              </a:spcAft>
              <a:buFont typeface="Wingdings" panose="05000000000000000000" pitchFamily="2" charset="2"/>
              <a:buChar char="ü"/>
            </a:pPr>
            <a:r>
              <a:rPr lang="fr-FR" altLang="fr-FR" sz="2177" dirty="0">
                <a:latin typeface="Arial" panose="020B0604020202020204" pitchFamily="34" charset="0"/>
                <a:ea typeface="Calibri" panose="020F0502020204030204" pitchFamily="34" charset="0"/>
                <a:cs typeface="Times New Roman" panose="02020603050405020304" pitchFamily="18" charset="0"/>
              </a:rPr>
              <a:t> Les parcours du </a:t>
            </a:r>
            <a:r>
              <a:rPr lang="fr-FR" altLang="fr-FR" sz="2177" dirty="0" err="1">
                <a:latin typeface="Arial" panose="020B0604020202020204" pitchFamily="34" charset="0"/>
                <a:ea typeface="Calibri" panose="020F0502020204030204" pitchFamily="34" charset="0"/>
                <a:cs typeface="Times New Roman" panose="02020603050405020304" pitchFamily="18" charset="0"/>
              </a:rPr>
              <a:t>Dhahar</a:t>
            </a:r>
            <a:r>
              <a:rPr lang="fr-FR" altLang="fr-FR" sz="2177" dirty="0">
                <a:latin typeface="Arial" panose="020B0604020202020204" pitchFamily="34" charset="0"/>
                <a:ea typeface="Calibri" panose="020F0502020204030204" pitchFamily="34" charset="0"/>
                <a:cs typeface="Times New Roman" panose="02020603050405020304" pitchFamily="18" charset="0"/>
              </a:rPr>
              <a:t> ont une bonne résilience. </a:t>
            </a:r>
          </a:p>
          <a:p>
            <a:pPr algn="just">
              <a:lnSpc>
                <a:spcPct val="115000"/>
              </a:lnSpc>
              <a:spcBef>
                <a:spcPts val="163"/>
              </a:spcBef>
              <a:spcAft>
                <a:spcPts val="163"/>
              </a:spcAft>
              <a:buFont typeface="Wingdings" panose="05000000000000000000" pitchFamily="2" charset="2"/>
              <a:buChar char="ü"/>
            </a:pPr>
            <a:r>
              <a:rPr lang="fr-FR" altLang="fr-FR" sz="2177" dirty="0">
                <a:latin typeface="Arial" panose="020B0604020202020204" pitchFamily="34" charset="0"/>
                <a:ea typeface="Calibri" panose="020F0502020204030204" pitchFamily="34" charset="0"/>
                <a:cs typeface="Times New Roman" panose="02020603050405020304" pitchFamily="18" charset="0"/>
              </a:rPr>
              <a:t> L’effet de la protection est très clair, l’effet le plus marquant est l’augmentation de la capacité (X2).</a:t>
            </a:r>
            <a:endParaRPr lang="fr-FR" altLang="fr-FR" sz="2177" dirty="0">
              <a:ea typeface="Calibri" panose="020F0502020204030204" pitchFamily="34" charset="0"/>
              <a:cs typeface="Times New Roman" panose="02020603050405020304" pitchFamily="18" charset="0"/>
            </a:endParaRPr>
          </a:p>
          <a:p>
            <a:pPr algn="just">
              <a:lnSpc>
                <a:spcPct val="115000"/>
              </a:lnSpc>
              <a:spcBef>
                <a:spcPts val="163"/>
              </a:spcBef>
              <a:spcAft>
                <a:spcPts val="163"/>
              </a:spcAft>
              <a:buFont typeface="Wingdings" panose="05000000000000000000" pitchFamily="2" charset="2"/>
              <a:buChar char="ü"/>
            </a:pPr>
            <a:r>
              <a:rPr lang="fr-FR" altLang="fr-FR" sz="2177" dirty="0">
                <a:latin typeface="Arial" panose="020B0604020202020204" pitchFamily="34" charset="0"/>
                <a:ea typeface="Calibri" panose="020F0502020204030204" pitchFamily="34" charset="0"/>
                <a:cs typeface="Times New Roman" panose="02020603050405020304" pitchFamily="18" charset="0"/>
              </a:rPr>
              <a:t> Les améliorations semblent aussi dépendre de la nature du sol. Le voile de sable favoriserait la présence des annuelles.</a:t>
            </a:r>
            <a:endParaRPr lang="fr-FR" altLang="fr-FR" sz="2177" dirty="0">
              <a:ea typeface="Calibri" panose="020F0502020204030204" pitchFamily="34" charset="0"/>
              <a:cs typeface="Times New Roman" panose="02020603050405020304" pitchFamily="18" charset="0"/>
            </a:endParaRPr>
          </a:p>
          <a:p>
            <a:pPr algn="just">
              <a:lnSpc>
                <a:spcPct val="115000"/>
              </a:lnSpc>
              <a:spcBef>
                <a:spcPts val="163"/>
              </a:spcBef>
              <a:spcAft>
                <a:spcPts val="163"/>
              </a:spcAft>
              <a:buFont typeface="Wingdings" panose="05000000000000000000" pitchFamily="2" charset="2"/>
              <a:buChar char="ü"/>
            </a:pPr>
            <a:r>
              <a:rPr lang="fr-FR" altLang="fr-FR" sz="2177" dirty="0">
                <a:latin typeface="Arial" panose="020B0604020202020204" pitchFamily="34" charset="0"/>
                <a:ea typeface="Calibri" panose="020F0502020204030204" pitchFamily="34" charset="0"/>
                <a:cs typeface="Times New Roman" panose="02020603050405020304" pitchFamily="18" charset="0"/>
              </a:rPr>
              <a:t> Après deux années favorables, les parcours mis en défens subissent des améliorations notables. La durée de mise en défens de 3 ans ne devrait pas être considérée comme un chiffre immuable.</a:t>
            </a:r>
          </a:p>
          <a:p>
            <a:pPr algn="just">
              <a:lnSpc>
                <a:spcPct val="115000"/>
              </a:lnSpc>
              <a:spcBef>
                <a:spcPts val="163"/>
              </a:spcBef>
              <a:spcAft>
                <a:spcPts val="163"/>
              </a:spcAft>
              <a:buFont typeface="Wingdings" panose="05000000000000000000" pitchFamily="2" charset="2"/>
              <a:buChar char="ü"/>
            </a:pPr>
            <a:r>
              <a:rPr lang="fr-FR" altLang="fr-FR" sz="2177" dirty="0">
                <a:latin typeface="Arial" panose="020B0604020202020204" pitchFamily="34" charset="0"/>
                <a:ea typeface="Calibri" panose="020F0502020204030204" pitchFamily="34" charset="0"/>
                <a:cs typeface="Times New Roman" panose="02020603050405020304" pitchFamily="18" charset="0"/>
              </a:rPr>
              <a:t>Les conditions politiques et économiques du pays ne permettent pas de réaliser nos objectifs de généralisation des subventions pour les mise en défens  ni celle de faire adopter le projet de lois pastorale.</a:t>
            </a:r>
            <a:endParaRPr lang="fr-FR" altLang="fr-FR" sz="2177" dirty="0">
              <a:ea typeface="Calibri" panose="020F0502020204030204" pitchFamily="34" charset="0"/>
              <a:cs typeface="Times New Roman" panose="02020603050405020304" pitchFamily="18" charset="0"/>
            </a:endParaRPr>
          </a:p>
        </p:txBody>
      </p:sp>
      <p:sp>
        <p:nvSpPr>
          <p:cNvPr id="38916" name="Slide Number Placeholder 3">
            <a:extLst>
              <a:ext uri="{FF2B5EF4-FFF2-40B4-BE49-F238E27FC236}">
                <a16:creationId xmlns:a16="http://schemas.microsoft.com/office/drawing/2014/main" id="{A53CB2BB-F0A2-1ABF-6013-08941FF5C81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BA2F34-447D-40D6-908C-BD70C4BA71FC}" type="slidenum">
              <a:rPr lang="fr-FR" altLang="fr-FR" smtClean="0"/>
              <a:pPr/>
              <a:t>18</a:t>
            </a:fld>
            <a:endParaRPr lang="fr-FR" alt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1" descr="H:\photos ksar khrachfa05.jpg"/>
          <p:cNvPicPr>
            <a:picLocks noChangeAspect="1" noChangeArrowheads="1"/>
          </p:cNvPicPr>
          <p:nvPr/>
        </p:nvPicPr>
        <p:blipFill>
          <a:blip r:embed="rId2"/>
          <a:srcRect/>
          <a:stretch>
            <a:fillRect/>
          </a:stretch>
        </p:blipFill>
        <p:spPr bwMode="auto">
          <a:xfrm>
            <a:off x="3173753" y="1211707"/>
            <a:ext cx="2720656"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Users\user\Desktop\prodefilgeo\DSC_0010.JPG"/>
          <p:cNvPicPr>
            <a:picLocks noChangeAspect="1" noChangeArrowheads="1"/>
          </p:cNvPicPr>
          <p:nvPr/>
        </p:nvPicPr>
        <p:blipFill rotWithShape="1">
          <a:blip r:embed="rId3" cstate="print"/>
          <a:srcRect t="20812" r="7091"/>
          <a:stretch/>
        </p:blipFill>
        <p:spPr bwMode="auto">
          <a:xfrm>
            <a:off x="193201" y="4251960"/>
            <a:ext cx="2723735"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0" descr="C:\Users\Jaafar\AppData\Local\Temp\Rar$DIa0.274\IMG20210903115008.jpg"/>
          <p:cNvPicPr>
            <a:picLocks noChangeAspect="1" noChangeArrowheads="1"/>
          </p:cNvPicPr>
          <p:nvPr/>
        </p:nvPicPr>
        <p:blipFill>
          <a:blip r:embed="rId4" cstate="print"/>
          <a:srcRect/>
          <a:stretch>
            <a:fillRect/>
          </a:stretch>
        </p:blipFill>
        <p:spPr bwMode="auto">
          <a:xfrm>
            <a:off x="8992998" y="1156526"/>
            <a:ext cx="2391282"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2" descr="H:\ksarkhrachfa05.jpg"/>
          <p:cNvPicPr>
            <a:picLocks noChangeAspect="1" noChangeArrowheads="1"/>
          </p:cNvPicPr>
          <p:nvPr/>
        </p:nvPicPr>
        <p:blipFill>
          <a:blip r:embed="rId5"/>
          <a:srcRect/>
          <a:stretch>
            <a:fillRect/>
          </a:stretch>
        </p:blipFill>
        <p:spPr bwMode="auto">
          <a:xfrm>
            <a:off x="6200459" y="1179576"/>
            <a:ext cx="2525195"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descr="D:\Camera\100D53001\DSC_0040.JPG"/>
          <p:cNvPicPr>
            <a:picLocks noChangeAspect="1" noChangeArrowheads="1"/>
          </p:cNvPicPr>
          <p:nvPr/>
        </p:nvPicPr>
        <p:blipFill>
          <a:blip r:embed="rId6" cstate="print"/>
          <a:srcRect/>
          <a:stretch>
            <a:fillRect/>
          </a:stretch>
        </p:blipFill>
        <p:spPr bwMode="auto">
          <a:xfrm>
            <a:off x="3483864" y="4242816"/>
            <a:ext cx="2496311"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descr="F:\photos Mag fourr BK\P_20210401_110421.jpg"/>
          <p:cNvPicPr>
            <a:picLocks noChangeAspect="1" noChangeArrowheads="1"/>
          </p:cNvPicPr>
          <p:nvPr/>
        </p:nvPicPr>
        <p:blipFill>
          <a:blip r:embed="rId7" cstate="print"/>
          <a:srcRect/>
          <a:stretch>
            <a:fillRect/>
          </a:stretch>
        </p:blipFill>
        <p:spPr bwMode="auto">
          <a:xfrm>
            <a:off x="6371719" y="4233672"/>
            <a:ext cx="2388233"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0" descr="C:\Users\Jaafar\AppData\Local\Temp\Rar$DIa0.307\Hangar.jpg"/>
          <p:cNvPicPr>
            <a:picLocks noChangeAspect="1" noChangeArrowheads="1"/>
          </p:cNvPicPr>
          <p:nvPr/>
        </p:nvPicPr>
        <p:blipFill>
          <a:blip r:embed="rId8"/>
          <a:srcRect/>
          <a:stretch>
            <a:fillRect/>
          </a:stretch>
        </p:blipFill>
        <p:spPr bwMode="auto">
          <a:xfrm>
            <a:off x="9107804" y="4224528"/>
            <a:ext cx="2386204"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G:\mission FIDA 2020\photos tournée\DSC_0066.JPG"/>
          <p:cNvPicPr>
            <a:picLocks noChangeAspect="1" noChangeArrowheads="1"/>
          </p:cNvPicPr>
          <p:nvPr/>
        </p:nvPicPr>
        <p:blipFill>
          <a:blip r:embed="rId9" cstate="print"/>
          <a:srcRect/>
          <a:stretch>
            <a:fillRect/>
          </a:stretch>
        </p:blipFill>
        <p:spPr bwMode="auto">
          <a:xfrm>
            <a:off x="155513" y="1197252"/>
            <a:ext cx="2749091"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ZoneTexte 12"/>
          <p:cNvSpPr txBox="1"/>
          <p:nvPr/>
        </p:nvSpPr>
        <p:spPr>
          <a:xfrm>
            <a:off x="146304" y="173737"/>
            <a:ext cx="11201400" cy="841247"/>
          </a:xfrm>
          <a:prstGeom prst="rect">
            <a:avLst/>
          </a:prstGeom>
          <a:solidFill>
            <a:schemeClr val="bg2">
              <a:lumMod val="40000"/>
              <a:lumOff val="60000"/>
            </a:schemeClr>
          </a:solidFill>
        </p:spPr>
        <p:txBody>
          <a:bodyPr vert="horz" lIns="91440" tIns="45720" rIns="91440" bIns="45720" rtlCol="0">
            <a:noAutofit/>
          </a:bodyPr>
          <a:lstStyle/>
          <a:p>
            <a:pPr algn="ctr">
              <a:lnSpc>
                <a:spcPct val="90000"/>
              </a:lnSpc>
              <a:spcBef>
                <a:spcPts val="1000"/>
              </a:spcBef>
            </a:pPr>
            <a:r>
              <a:rPr lang="fr-FR" sz="2400" b="1" dirty="0">
                <a:solidFill>
                  <a:srgbClr val="0070C0"/>
                </a:solidFill>
                <a:latin typeface="Cambria" panose="02040503050406030204" pitchFamily="18" charset="0"/>
              </a:rPr>
              <a:t>Activités entrepris pour inciter les communautés locales à adhérer </a:t>
            </a:r>
          </a:p>
          <a:p>
            <a:pPr algn="ctr">
              <a:lnSpc>
                <a:spcPct val="90000"/>
              </a:lnSpc>
              <a:spcBef>
                <a:spcPts val="1000"/>
              </a:spcBef>
            </a:pPr>
            <a:r>
              <a:rPr lang="fr-FR" sz="2400" b="1" dirty="0">
                <a:solidFill>
                  <a:srgbClr val="0070C0"/>
                </a:solidFill>
                <a:latin typeface="Cambria" panose="02040503050406030204" pitchFamily="18" charset="0"/>
              </a:rPr>
              <a:t>à l’amélioration des parcours « </a:t>
            </a:r>
            <a:r>
              <a:rPr lang="fr-FR" sz="2400" b="1" dirty="0" err="1">
                <a:solidFill>
                  <a:srgbClr val="0070C0"/>
                </a:solidFill>
                <a:latin typeface="Cambria" panose="02040503050406030204" pitchFamily="18" charset="0"/>
              </a:rPr>
              <a:t>Gudel</a:t>
            </a:r>
            <a:r>
              <a:rPr lang="fr-FR" sz="2400" b="1" dirty="0">
                <a:solidFill>
                  <a:srgbClr val="0070C0"/>
                </a:solidFill>
                <a:latin typeface="Cambria" panose="02040503050406030204" pitchFamily="18" charset="0"/>
              </a:rPr>
              <a:t>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Autofit/>
          </a:bodyPr>
          <a:lstStyle/>
          <a:p>
            <a:pPr algn="ctr"/>
            <a:r>
              <a:rPr lang="fr-FR" sz="3200" b="1" dirty="0">
                <a:solidFill>
                  <a:srgbClr val="0070C0"/>
                </a:solidFill>
              </a:rPr>
              <a:t>Importance économique des parcours en 2012 </a:t>
            </a:r>
            <a:br>
              <a:rPr lang="fr-FR" sz="3200" b="1" dirty="0">
                <a:solidFill>
                  <a:srgbClr val="0070C0"/>
                </a:solidFill>
              </a:rPr>
            </a:br>
            <a:r>
              <a:rPr lang="fr-FR" sz="2000" b="1" dirty="0"/>
              <a:t>(</a:t>
            </a:r>
            <a:r>
              <a:rPr lang="fr-FR" sz="2000" b="1" dirty="0" err="1"/>
              <a:t>Croitoru</a:t>
            </a:r>
            <a:r>
              <a:rPr lang="fr-FR" sz="2000" b="1" dirty="0"/>
              <a:t> et Daly, Banque Mondiale 2015)</a:t>
            </a:r>
          </a:p>
        </p:txBody>
      </p:sp>
      <p:graphicFrame>
        <p:nvGraphicFramePr>
          <p:cNvPr id="3" name="Chart 2"/>
          <p:cNvGraphicFramePr>
            <a:graphicFrameLocks/>
          </p:cNvGraphicFramePr>
          <p:nvPr/>
        </p:nvGraphicFramePr>
        <p:xfrm>
          <a:off x="1524000" y="1703882"/>
          <a:ext cx="6477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620000" y="1676400"/>
            <a:ext cx="2438400" cy="1569660"/>
          </a:xfrm>
          <a:prstGeom prst="rect">
            <a:avLst/>
          </a:prstGeom>
          <a:solidFill>
            <a:srgbClr val="FFFF99"/>
          </a:solidFill>
        </p:spPr>
        <p:txBody>
          <a:bodyPr wrap="square">
            <a:spAutoFit/>
          </a:bodyPr>
          <a:lstStyle/>
          <a:p>
            <a:pPr algn="ctr"/>
            <a:r>
              <a:rPr lang="fr-FR" sz="2400" b="1" dirty="0"/>
              <a:t>coût de dégradation et de défrichement des parcours</a:t>
            </a:r>
            <a:endParaRPr lang="en-US" sz="2400" b="1" dirty="0"/>
          </a:p>
        </p:txBody>
      </p:sp>
      <p:sp>
        <p:nvSpPr>
          <p:cNvPr id="5" name="Rectangle 4"/>
          <p:cNvSpPr/>
          <p:nvPr/>
        </p:nvSpPr>
        <p:spPr>
          <a:xfrm>
            <a:off x="7237063" y="4572000"/>
            <a:ext cx="3204275" cy="523220"/>
          </a:xfrm>
          <a:prstGeom prst="rect">
            <a:avLst/>
          </a:prstGeom>
        </p:spPr>
        <p:txBody>
          <a:bodyPr wrap="none">
            <a:spAutoFit/>
          </a:bodyPr>
          <a:lstStyle/>
          <a:p>
            <a:r>
              <a:rPr lang="fr-FR" sz="2800" b="1" dirty="0">
                <a:solidFill>
                  <a:srgbClr val="C00000"/>
                </a:solidFill>
              </a:rPr>
              <a:t>73 Million de DT/ an</a:t>
            </a:r>
            <a:endParaRPr lang="en-US" sz="2800" b="1" dirty="0">
              <a:solidFill>
                <a:srgbClr val="C00000"/>
              </a:solidFill>
            </a:endParaRPr>
          </a:p>
        </p:txBody>
      </p:sp>
      <p:sp>
        <p:nvSpPr>
          <p:cNvPr id="6" name="Down Arrow 5"/>
          <p:cNvSpPr/>
          <p:nvPr/>
        </p:nvSpPr>
        <p:spPr>
          <a:xfrm>
            <a:off x="8289180" y="3490560"/>
            <a:ext cx="854820" cy="9144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5715001"/>
            <a:ext cx="6154442" cy="954107"/>
          </a:xfrm>
          <a:prstGeom prst="rect">
            <a:avLst/>
          </a:prstGeom>
        </p:spPr>
        <p:txBody>
          <a:bodyPr wrap="none">
            <a:spAutoFit/>
          </a:bodyPr>
          <a:lstStyle/>
          <a:p>
            <a:r>
              <a:rPr lang="fr-FR" sz="2800" b="1" dirty="0">
                <a:solidFill>
                  <a:srgbClr val="C00000"/>
                </a:solidFill>
              </a:rPr>
              <a:t>Valeur économique des services fournis </a:t>
            </a:r>
            <a:br>
              <a:rPr lang="fr-FR" sz="2800" b="1" dirty="0">
                <a:solidFill>
                  <a:srgbClr val="C00000"/>
                </a:solidFill>
              </a:rPr>
            </a:br>
            <a:r>
              <a:rPr lang="fr-FR" sz="2800" b="1" dirty="0">
                <a:solidFill>
                  <a:srgbClr val="C00000"/>
                </a:solidFill>
              </a:rPr>
              <a:t>par les parcours :724 Million de DT/ an</a:t>
            </a:r>
            <a:endParaRPr lang="en-US" sz="2800" b="1" dirty="0">
              <a:solidFill>
                <a:srgbClr val="C00000"/>
              </a:solidFill>
            </a:endParaRPr>
          </a:p>
        </p:txBody>
      </p:sp>
    </p:spTree>
    <p:extLst>
      <p:ext uri="{BB962C8B-B14F-4D97-AF65-F5344CB8AC3E}">
        <p14:creationId xmlns:p14="http://schemas.microsoft.com/office/powerpoint/2010/main" val="46135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235239"/>
            <a:ext cx="10515600" cy="1325563"/>
          </a:xfrm>
        </p:spPr>
        <p:txBody>
          <a:bodyPr>
            <a:normAutofit/>
          </a:bodyPr>
          <a:lstStyle/>
          <a:p>
            <a:r>
              <a:rPr lang="fr-FR" sz="3600" b="1" dirty="0">
                <a:solidFill>
                  <a:schemeClr val="accent1"/>
                </a:solidFill>
              </a:rPr>
              <a:t>Feuille de route territoire de Médenine/ Tunisie</a:t>
            </a:r>
          </a:p>
        </p:txBody>
      </p:sp>
      <p:sp>
        <p:nvSpPr>
          <p:cNvPr id="3" name="Espace réservé du contenu 2"/>
          <p:cNvSpPr>
            <a:spLocks noGrp="1"/>
          </p:cNvSpPr>
          <p:nvPr>
            <p:ph idx="1"/>
          </p:nvPr>
        </p:nvSpPr>
        <p:spPr>
          <a:xfrm>
            <a:off x="431799" y="1012825"/>
            <a:ext cx="11021291" cy="4351338"/>
          </a:xfrm>
        </p:spPr>
        <p:txBody>
          <a:bodyPr>
            <a:noAutofit/>
          </a:bodyPr>
          <a:lstStyle/>
          <a:p>
            <a:pPr marL="0" indent="0">
              <a:lnSpc>
                <a:spcPct val="100000"/>
              </a:lnSpc>
              <a:spcBef>
                <a:spcPts val="600"/>
              </a:spcBef>
              <a:buNone/>
            </a:pPr>
            <a:r>
              <a:rPr lang="fr-FR" sz="1800" b="1" dirty="0"/>
              <a:t>Thème 1- Dispositifs locaux de gestion responsable et durable des parcours :</a:t>
            </a:r>
          </a:p>
          <a:p>
            <a:pPr>
              <a:lnSpc>
                <a:spcPct val="100000"/>
              </a:lnSpc>
              <a:spcBef>
                <a:spcPts val="600"/>
              </a:spcBef>
            </a:pPr>
            <a:r>
              <a:rPr lang="fr-FR" sz="1800" dirty="0"/>
              <a:t>Révision du statut ses GDA: vers une autonomisation des GDA	</a:t>
            </a:r>
          </a:p>
          <a:p>
            <a:pPr>
              <a:lnSpc>
                <a:spcPct val="100000"/>
              </a:lnSpc>
              <a:spcBef>
                <a:spcPts val="600"/>
              </a:spcBef>
            </a:pPr>
            <a:r>
              <a:rPr lang="fr-FR" sz="1800" dirty="0"/>
              <a:t>Adapter le statut des SMSA à la nouvelle loi ESS	</a:t>
            </a:r>
          </a:p>
          <a:p>
            <a:pPr>
              <a:lnSpc>
                <a:spcPct val="100000"/>
              </a:lnSpc>
              <a:spcBef>
                <a:spcPts val="600"/>
              </a:spcBef>
            </a:pPr>
            <a:r>
              <a:rPr lang="fr-FR" sz="1800" dirty="0"/>
              <a:t>Mise en repos de 11000 ha de parcours</a:t>
            </a:r>
          </a:p>
          <a:p>
            <a:pPr marL="0" indent="0">
              <a:lnSpc>
                <a:spcPct val="100000"/>
              </a:lnSpc>
              <a:spcBef>
                <a:spcPts val="600"/>
              </a:spcBef>
              <a:buNone/>
            </a:pPr>
            <a:endParaRPr lang="fr-FR" sz="700" b="1" dirty="0"/>
          </a:p>
          <a:p>
            <a:pPr marL="0" indent="0">
              <a:lnSpc>
                <a:spcPct val="100000"/>
              </a:lnSpc>
              <a:spcBef>
                <a:spcPts val="600"/>
              </a:spcBef>
              <a:buNone/>
            </a:pPr>
            <a:r>
              <a:rPr lang="fr-FR" sz="1800" b="1" dirty="0"/>
              <a:t>Thème 2-Statuts des parcours pour une gestion durable :</a:t>
            </a:r>
          </a:p>
          <a:p>
            <a:pPr>
              <a:lnSpc>
                <a:spcPct val="100000"/>
              </a:lnSpc>
              <a:spcBef>
                <a:spcPts val="600"/>
              </a:spcBef>
            </a:pPr>
            <a:r>
              <a:rPr lang="fr-FR" sz="1800" dirty="0"/>
              <a:t>Etat des lieux des parcours 	</a:t>
            </a:r>
          </a:p>
          <a:p>
            <a:pPr>
              <a:lnSpc>
                <a:spcPct val="100000"/>
              </a:lnSpc>
              <a:spcBef>
                <a:spcPts val="600"/>
              </a:spcBef>
            </a:pPr>
            <a:r>
              <a:rPr lang="fr-FR" sz="1800" dirty="0"/>
              <a:t>Participer à la promotion d’une loi qui facilite la gestion de  l’espace pastoral et le rôle de tous les intervenants </a:t>
            </a:r>
          </a:p>
          <a:p>
            <a:pPr marL="0" indent="0">
              <a:lnSpc>
                <a:spcPct val="100000"/>
              </a:lnSpc>
              <a:spcBef>
                <a:spcPts val="600"/>
              </a:spcBef>
              <a:buNone/>
            </a:pPr>
            <a:endParaRPr lang="fr-FR" sz="900" b="1" dirty="0"/>
          </a:p>
          <a:p>
            <a:pPr marL="0" indent="0">
              <a:lnSpc>
                <a:spcPct val="100000"/>
              </a:lnSpc>
              <a:spcBef>
                <a:spcPts val="600"/>
              </a:spcBef>
              <a:buNone/>
            </a:pPr>
            <a:r>
              <a:rPr lang="fr-FR" sz="1800" b="1" dirty="0"/>
              <a:t>Thème 3-Dispositifs de suivi des écosystèmes pastoraux :</a:t>
            </a:r>
          </a:p>
          <a:p>
            <a:pPr>
              <a:lnSpc>
                <a:spcPct val="100000"/>
              </a:lnSpc>
              <a:spcBef>
                <a:spcPts val="600"/>
              </a:spcBef>
            </a:pPr>
            <a:r>
              <a:rPr lang="fr-FR" sz="1800" dirty="0"/>
              <a:t>Convention tripartite pour le suivi des résultats de la mise en repos </a:t>
            </a:r>
          </a:p>
          <a:p>
            <a:pPr>
              <a:lnSpc>
                <a:spcPct val="100000"/>
              </a:lnSpc>
              <a:spcBef>
                <a:spcPts val="600"/>
              </a:spcBef>
            </a:pPr>
            <a:r>
              <a:rPr lang="fr-FR" sz="1800" dirty="0"/>
              <a:t>Suivi l’impact de la mise en repos des parcours</a:t>
            </a:r>
          </a:p>
          <a:p>
            <a:pPr marL="0" indent="0">
              <a:lnSpc>
                <a:spcPct val="100000"/>
              </a:lnSpc>
              <a:spcBef>
                <a:spcPts val="600"/>
              </a:spcBef>
              <a:buNone/>
            </a:pPr>
            <a:endParaRPr lang="fr-FR" sz="500" dirty="0"/>
          </a:p>
          <a:p>
            <a:pPr marL="0" indent="0">
              <a:lnSpc>
                <a:spcPct val="100000"/>
              </a:lnSpc>
              <a:spcBef>
                <a:spcPts val="600"/>
              </a:spcBef>
              <a:buNone/>
            </a:pPr>
            <a:r>
              <a:rPr lang="fr-FR" sz="1800" b="1" dirty="0"/>
              <a:t>Thème 4- Démarches processus et alliances à mobiliser :</a:t>
            </a:r>
          </a:p>
          <a:p>
            <a:pPr>
              <a:lnSpc>
                <a:spcPct val="100000"/>
              </a:lnSpc>
              <a:spcBef>
                <a:spcPts val="600"/>
              </a:spcBef>
            </a:pPr>
            <a:r>
              <a:rPr lang="fr-FR" sz="1800" dirty="0"/>
              <a:t>Diffusion de la Note politique auprès des décideurs </a:t>
            </a:r>
          </a:p>
          <a:p>
            <a:pPr>
              <a:lnSpc>
                <a:spcPct val="100000"/>
              </a:lnSpc>
              <a:spcBef>
                <a:spcPts val="600"/>
              </a:spcBef>
            </a:pPr>
            <a:r>
              <a:rPr lang="fr-FR" sz="1800" dirty="0"/>
              <a:t>Sensibiliser les décideurs sur la problématique des parcours</a:t>
            </a:r>
          </a:p>
          <a:p>
            <a:pPr marL="0" indent="0">
              <a:lnSpc>
                <a:spcPct val="100000"/>
              </a:lnSpc>
              <a:spcBef>
                <a:spcPts val="600"/>
              </a:spcBef>
              <a:buNone/>
            </a:pPr>
            <a:endParaRPr lang="fr-FR" sz="1800" dirty="0"/>
          </a:p>
        </p:txBody>
      </p:sp>
    </p:spTree>
    <p:extLst>
      <p:ext uri="{BB962C8B-B14F-4D97-AF65-F5344CB8AC3E}">
        <p14:creationId xmlns:p14="http://schemas.microsoft.com/office/powerpoint/2010/main" val="341642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9E88138-4C3D-4A68-9DB6-A47B0F328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300036"/>
            <a:ext cx="5214938" cy="6257927"/>
          </a:xfrm>
          <a:prstGeom prst="rect">
            <a:avLst/>
          </a:prstGeom>
        </p:spPr>
      </p:pic>
      <p:sp>
        <p:nvSpPr>
          <p:cNvPr id="3" name="Espace réservé du contenu 2">
            <a:extLst>
              <a:ext uri="{FF2B5EF4-FFF2-40B4-BE49-F238E27FC236}">
                <a16:creationId xmlns:a16="http://schemas.microsoft.com/office/drawing/2014/main" id="{CFCD0314-7350-489D-8AAF-F07D2E0645FF}"/>
              </a:ext>
            </a:extLst>
          </p:cNvPr>
          <p:cNvSpPr>
            <a:spLocks noGrp="1"/>
          </p:cNvSpPr>
          <p:nvPr>
            <p:ph idx="1"/>
          </p:nvPr>
        </p:nvSpPr>
        <p:spPr>
          <a:xfrm>
            <a:off x="7162800" y="3171825"/>
            <a:ext cx="4305300" cy="581025"/>
          </a:xfrm>
        </p:spPr>
        <p:txBody>
          <a:bodyPr>
            <a:normAutofit/>
          </a:bodyPr>
          <a:lstStyle/>
          <a:p>
            <a:pPr marL="0" indent="0" algn="ctr">
              <a:buNone/>
            </a:pPr>
            <a:r>
              <a:rPr lang="fr-FR" b="1" dirty="0">
                <a:solidFill>
                  <a:schemeClr val="accent1"/>
                </a:solidFill>
              </a:rPr>
              <a:t>Merci pour votre attention</a:t>
            </a:r>
          </a:p>
        </p:txBody>
      </p:sp>
    </p:spTree>
    <p:extLst>
      <p:ext uri="{BB962C8B-B14F-4D97-AF65-F5344CB8AC3E}">
        <p14:creationId xmlns:p14="http://schemas.microsoft.com/office/powerpoint/2010/main" val="199906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a:solidFill>
                  <a:srgbClr val="0070C0"/>
                </a:solidFill>
              </a:rPr>
              <a:t>Tendances</a:t>
            </a:r>
          </a:p>
        </p:txBody>
      </p:sp>
      <p:sp>
        <p:nvSpPr>
          <p:cNvPr id="3" name="Slide Number Placeholder 2"/>
          <p:cNvSpPr>
            <a:spLocks noGrp="1"/>
          </p:cNvSpPr>
          <p:nvPr>
            <p:ph type="sldNum" sz="quarter" idx="12"/>
          </p:nvPr>
        </p:nvSpPr>
        <p:spPr/>
        <p:txBody>
          <a:bodyPr/>
          <a:lstStyle/>
          <a:p>
            <a:fld id="{5C6829C0-4716-44A9-B3D0-19E7ACCC33ED}" type="slidenum">
              <a:rPr lang="en-US" smtClean="0"/>
              <a:pPr/>
              <a:t>3</a:t>
            </a:fld>
            <a:endParaRPr lang="en-US"/>
          </a:p>
        </p:txBody>
      </p:sp>
      <p:grpSp>
        <p:nvGrpSpPr>
          <p:cNvPr id="44" name="Group 43"/>
          <p:cNvGrpSpPr/>
          <p:nvPr/>
        </p:nvGrpSpPr>
        <p:grpSpPr>
          <a:xfrm>
            <a:off x="4114800" y="1524001"/>
            <a:ext cx="4648200" cy="4153823"/>
            <a:chOff x="2590800" y="1524000"/>
            <a:chExt cx="4648200" cy="4153823"/>
          </a:xfrm>
        </p:grpSpPr>
        <p:cxnSp>
          <p:nvCxnSpPr>
            <p:cNvPr id="15" name="Straight Arrow Connector 14"/>
            <p:cNvCxnSpPr/>
            <p:nvPr/>
          </p:nvCxnSpPr>
          <p:spPr>
            <a:xfrm flipV="1">
              <a:off x="2590800" y="1524000"/>
              <a:ext cx="0" cy="3684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208899"/>
              <a:ext cx="464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81313" y="2221143"/>
              <a:ext cx="4260850" cy="1991837"/>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90800" y="5308491"/>
              <a:ext cx="652743" cy="369332"/>
            </a:xfrm>
            <a:prstGeom prst="rect">
              <a:avLst/>
            </a:prstGeom>
            <a:noFill/>
          </p:spPr>
          <p:txBody>
            <a:bodyPr wrap="none" rtlCol="0">
              <a:spAutoFit/>
            </a:bodyPr>
            <a:lstStyle/>
            <a:p>
              <a:r>
                <a:rPr lang="en-US" dirty="0"/>
                <a:t>1950</a:t>
              </a:r>
            </a:p>
          </p:txBody>
        </p:sp>
        <p:sp>
          <p:nvSpPr>
            <p:cNvPr id="26" name="TextBox 25"/>
            <p:cNvSpPr txBox="1"/>
            <p:nvPr/>
          </p:nvSpPr>
          <p:spPr>
            <a:xfrm>
              <a:off x="6409472" y="5308491"/>
              <a:ext cx="652743" cy="369332"/>
            </a:xfrm>
            <a:prstGeom prst="rect">
              <a:avLst/>
            </a:prstGeom>
            <a:noFill/>
          </p:spPr>
          <p:txBody>
            <a:bodyPr wrap="none" rtlCol="0">
              <a:spAutoFit/>
            </a:bodyPr>
            <a:lstStyle/>
            <a:p>
              <a:r>
                <a:rPr lang="en-US" dirty="0"/>
                <a:t>2016</a:t>
              </a:r>
            </a:p>
          </p:txBody>
        </p:sp>
        <p:sp>
          <p:nvSpPr>
            <p:cNvPr id="27" name="Freeform 26"/>
            <p:cNvSpPr/>
            <p:nvPr/>
          </p:nvSpPr>
          <p:spPr>
            <a:xfrm>
              <a:off x="2881312" y="2918286"/>
              <a:ext cx="4327635" cy="2280310"/>
            </a:xfrm>
            <a:custGeom>
              <a:avLst/>
              <a:gdLst>
                <a:gd name="connsiteX0" fmla="*/ 0 w 3373821"/>
                <a:gd name="connsiteY0" fmla="*/ 1213945 h 1213945"/>
                <a:gd name="connsiteX1" fmla="*/ 1087821 w 3373821"/>
                <a:gd name="connsiteY1" fmla="*/ 614856 h 1213945"/>
                <a:gd name="connsiteX2" fmla="*/ 1828800 w 3373821"/>
                <a:gd name="connsiteY2" fmla="*/ 362607 h 1213945"/>
                <a:gd name="connsiteX3" fmla="*/ 2885090 w 3373821"/>
                <a:gd name="connsiteY3" fmla="*/ 110359 h 1213945"/>
                <a:gd name="connsiteX4" fmla="*/ 3373821 w 3373821"/>
                <a:gd name="connsiteY4" fmla="*/ 0 h 121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213945">
                  <a:moveTo>
                    <a:pt x="0" y="1213945"/>
                  </a:moveTo>
                  <a:lnTo>
                    <a:pt x="1087821" y="614856"/>
                  </a:lnTo>
                  <a:lnTo>
                    <a:pt x="1828800" y="362607"/>
                  </a:lnTo>
                  <a:lnTo>
                    <a:pt x="2885090" y="110359"/>
                  </a:lnTo>
                  <a:lnTo>
                    <a:pt x="3373821" y="0"/>
                  </a:lnTo>
                </a:path>
              </a:pathLst>
            </a:cu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71825" y="1979788"/>
              <a:ext cx="1531061" cy="461664"/>
            </a:xfrm>
            <a:prstGeom prst="rect">
              <a:avLst/>
            </a:prstGeom>
            <a:noFill/>
          </p:spPr>
          <p:txBody>
            <a:bodyPr wrap="none" rtlCol="0">
              <a:spAutoFit/>
            </a:bodyPr>
            <a:lstStyle/>
            <a:p>
              <a:r>
                <a:rPr lang="en-US" sz="2400" b="1" dirty="0">
                  <a:solidFill>
                    <a:srgbClr val="00B050"/>
                  </a:solidFill>
                </a:rPr>
                <a:t>Rangeland</a:t>
              </a:r>
            </a:p>
          </p:txBody>
        </p:sp>
        <p:sp>
          <p:nvSpPr>
            <p:cNvPr id="29" name="TextBox 28"/>
            <p:cNvSpPr txBox="1"/>
            <p:nvPr/>
          </p:nvSpPr>
          <p:spPr>
            <a:xfrm>
              <a:off x="5087545" y="2395350"/>
              <a:ext cx="1353512" cy="461664"/>
            </a:xfrm>
            <a:prstGeom prst="rect">
              <a:avLst/>
            </a:prstGeom>
            <a:noFill/>
          </p:spPr>
          <p:txBody>
            <a:bodyPr wrap="none" rtlCol="0">
              <a:spAutoFit/>
            </a:bodyPr>
            <a:lstStyle/>
            <a:p>
              <a:r>
                <a:rPr lang="en-US" sz="2400" b="1" dirty="0">
                  <a:solidFill>
                    <a:srgbClr val="0070C0"/>
                  </a:solidFill>
                </a:rPr>
                <a:t>Livestock</a:t>
              </a:r>
            </a:p>
          </p:txBody>
        </p:sp>
        <p:sp>
          <p:nvSpPr>
            <p:cNvPr id="30" name="TextBox 29"/>
            <p:cNvSpPr txBox="1"/>
            <p:nvPr/>
          </p:nvSpPr>
          <p:spPr>
            <a:xfrm>
              <a:off x="4224519" y="4013796"/>
              <a:ext cx="1855316" cy="461664"/>
            </a:xfrm>
            <a:prstGeom prst="rect">
              <a:avLst/>
            </a:prstGeom>
            <a:noFill/>
          </p:spPr>
          <p:txBody>
            <a:bodyPr wrap="none" rtlCol="0">
              <a:spAutoFit/>
            </a:bodyPr>
            <a:lstStyle/>
            <a:p>
              <a:r>
                <a:rPr lang="en-US" sz="2400" b="1" dirty="0">
                  <a:solidFill>
                    <a:srgbClr val="FF0000"/>
                  </a:solidFill>
                </a:rPr>
                <a:t>Supplements</a:t>
              </a:r>
            </a:p>
          </p:txBody>
        </p:sp>
        <p:sp>
          <p:nvSpPr>
            <p:cNvPr id="43" name="Freeform 42"/>
            <p:cNvSpPr/>
            <p:nvPr/>
          </p:nvSpPr>
          <p:spPr>
            <a:xfrm>
              <a:off x="2932386" y="2853559"/>
              <a:ext cx="4099035" cy="1608082"/>
            </a:xfrm>
            <a:custGeom>
              <a:avLst/>
              <a:gdLst>
                <a:gd name="connsiteX0" fmla="*/ 0 w 4099035"/>
                <a:gd name="connsiteY0" fmla="*/ 1608082 h 1608082"/>
                <a:gd name="connsiteX1" fmla="*/ 819807 w 4099035"/>
                <a:gd name="connsiteY1" fmla="*/ 835572 h 1608082"/>
                <a:gd name="connsiteX2" fmla="*/ 1529255 w 4099035"/>
                <a:gd name="connsiteY2" fmla="*/ 472965 h 1608082"/>
                <a:gd name="connsiteX3" fmla="*/ 2128345 w 4099035"/>
                <a:gd name="connsiteY3" fmla="*/ 252248 h 1608082"/>
                <a:gd name="connsiteX4" fmla="*/ 2790497 w 4099035"/>
                <a:gd name="connsiteY4" fmla="*/ 110358 h 1608082"/>
                <a:gd name="connsiteX5" fmla="*/ 4099035 w 4099035"/>
                <a:gd name="connsiteY5" fmla="*/ 0 h 1608082"/>
                <a:gd name="connsiteX6" fmla="*/ 4099035 w 4099035"/>
                <a:gd name="connsiteY6" fmla="*/ 0 h 1608082"/>
                <a:gd name="connsiteX7" fmla="*/ 4099035 w 4099035"/>
                <a:gd name="connsiteY7" fmla="*/ 0 h 1608082"/>
                <a:gd name="connsiteX8" fmla="*/ 4099035 w 4099035"/>
                <a:gd name="connsiteY8" fmla="*/ 0 h 160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035" h="1608082">
                  <a:moveTo>
                    <a:pt x="0" y="1608082"/>
                  </a:moveTo>
                  <a:lnTo>
                    <a:pt x="819807" y="835572"/>
                  </a:lnTo>
                  <a:lnTo>
                    <a:pt x="1529255" y="472965"/>
                  </a:lnTo>
                  <a:lnTo>
                    <a:pt x="2128345" y="252248"/>
                  </a:lnTo>
                  <a:lnTo>
                    <a:pt x="2790497" y="110358"/>
                  </a:lnTo>
                  <a:lnTo>
                    <a:pt x="4099035" y="0"/>
                  </a:lnTo>
                  <a:lnTo>
                    <a:pt x="4099035" y="0"/>
                  </a:lnTo>
                  <a:lnTo>
                    <a:pt x="4099035" y="0"/>
                  </a:lnTo>
                  <a:lnTo>
                    <a:pt x="409903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612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981200" y="274638"/>
            <a:ext cx="8229600" cy="633412"/>
          </a:xfrm>
        </p:spPr>
        <p:txBody>
          <a:bodyPr vert="horz" lIns="91440" tIns="45720" rIns="91440" bIns="45720" rtlCol="0" anchor="ctr">
            <a:normAutofit fontScale="90000"/>
          </a:bodyPr>
          <a:lstStyle/>
          <a:p>
            <a:r>
              <a:rPr lang="fr-FR" altLang="fr-FR">
                <a:solidFill>
                  <a:srgbClr val="0070C0"/>
                </a:solidFill>
              </a:rPr>
              <a:t>Tendances</a:t>
            </a:r>
          </a:p>
        </p:txBody>
      </p:sp>
      <p:pic>
        <p:nvPicPr>
          <p:cNvPr id="271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557339"/>
            <a:ext cx="5040313"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5" y="4298950"/>
            <a:ext cx="4457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6" name="Text Box 6"/>
          <p:cNvSpPr txBox="1">
            <a:spLocks noChangeArrowheads="1"/>
          </p:cNvSpPr>
          <p:nvPr/>
        </p:nvSpPr>
        <p:spPr bwMode="auto">
          <a:xfrm>
            <a:off x="7032625" y="1844675"/>
            <a:ext cx="34051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a:solidFill>
                  <a:srgbClr val="0070C0"/>
                </a:solidFill>
                <a:latin typeface="Franklin Gothic Demi Cond" pitchFamily="34" charset="0"/>
              </a:rPr>
              <a:t>Effectif  variait en fonction des precipitations</a:t>
            </a:r>
          </a:p>
        </p:txBody>
      </p:sp>
      <p:sp>
        <p:nvSpPr>
          <p:cNvPr id="271367" name="Text Box 7"/>
          <p:cNvSpPr txBox="1">
            <a:spLocks noChangeArrowheads="1"/>
          </p:cNvSpPr>
          <p:nvPr/>
        </p:nvSpPr>
        <p:spPr bwMode="auto">
          <a:xfrm>
            <a:off x="2770188" y="5731595"/>
            <a:ext cx="34051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defRPr sz="2000">
                <a:solidFill>
                  <a:srgbClr val="0070C0"/>
                </a:solidFill>
                <a:latin typeface="Franklin Gothic Demi Cond" pitchFamily="34" charset="0"/>
              </a:defRPr>
            </a:lvl1pPr>
          </a:lstStyle>
          <a:p>
            <a:r>
              <a:rPr lang="fr-FR"/>
              <a:t>Politiques de sécheresse : stabilité artificielle du cheptel</a:t>
            </a:r>
            <a:endParaRPr lang="fr-FR" altLang="fr-FR"/>
          </a:p>
        </p:txBody>
      </p:sp>
      <p:sp>
        <p:nvSpPr>
          <p:cNvPr id="271368" name="Line 8"/>
          <p:cNvSpPr>
            <a:spLocks noChangeShapeType="1"/>
          </p:cNvSpPr>
          <p:nvPr/>
        </p:nvSpPr>
        <p:spPr bwMode="auto">
          <a:xfrm>
            <a:off x="3287713" y="1916113"/>
            <a:ext cx="576262" cy="0"/>
          </a:xfrm>
          <a:prstGeom prst="line">
            <a:avLst/>
          </a:prstGeom>
          <a:noFill/>
          <a:ln w="28575" cap="sq">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71373" name="Group 13"/>
          <p:cNvGrpSpPr>
            <a:grpSpLocks/>
          </p:cNvGrpSpPr>
          <p:nvPr/>
        </p:nvGrpSpPr>
        <p:grpSpPr bwMode="auto">
          <a:xfrm>
            <a:off x="7175501" y="3068639"/>
            <a:ext cx="1806575" cy="757237"/>
            <a:chOff x="3560" y="1933"/>
            <a:chExt cx="1138" cy="477"/>
          </a:xfrm>
        </p:grpSpPr>
        <p:sp>
          <p:nvSpPr>
            <p:cNvPr id="271369" name="Line 9"/>
            <p:cNvSpPr>
              <a:spLocks noChangeShapeType="1"/>
            </p:cNvSpPr>
            <p:nvPr/>
          </p:nvSpPr>
          <p:spPr bwMode="auto">
            <a:xfrm>
              <a:off x="3560" y="2296"/>
              <a:ext cx="409" cy="0"/>
            </a:xfrm>
            <a:prstGeom prst="line">
              <a:avLst/>
            </a:prstGeom>
            <a:noFill/>
            <a:ln w="285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1370" name="Line 10"/>
            <p:cNvSpPr>
              <a:spLocks noChangeShapeType="1"/>
            </p:cNvSpPr>
            <p:nvPr/>
          </p:nvSpPr>
          <p:spPr bwMode="auto">
            <a:xfrm>
              <a:off x="3560" y="2069"/>
              <a:ext cx="409"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1371" name="Text Box 11"/>
            <p:cNvSpPr txBox="1">
              <a:spLocks noChangeArrowheads="1"/>
            </p:cNvSpPr>
            <p:nvPr/>
          </p:nvSpPr>
          <p:spPr bwMode="auto">
            <a:xfrm>
              <a:off x="3969" y="2160"/>
              <a:ext cx="7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latin typeface="Franklin Gothic Demi Cond" pitchFamily="34" charset="0"/>
                </a:rPr>
                <a:t>Sheep nbr</a:t>
              </a:r>
            </a:p>
          </p:txBody>
        </p:sp>
        <p:sp>
          <p:nvSpPr>
            <p:cNvPr id="271372" name="Text Box 12"/>
            <p:cNvSpPr txBox="1">
              <a:spLocks noChangeArrowheads="1"/>
            </p:cNvSpPr>
            <p:nvPr/>
          </p:nvSpPr>
          <p:spPr bwMode="auto">
            <a:xfrm>
              <a:off x="3969" y="1933"/>
              <a:ext cx="5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latin typeface="Franklin Gothic Demi Cond" pitchFamily="34" charset="0"/>
                </a:rPr>
                <a:t>Rainfall</a:t>
              </a:r>
            </a:p>
          </p:txBody>
        </p:sp>
      </p:grpSp>
    </p:spTree>
    <p:extLst>
      <p:ext uri="{BB962C8B-B14F-4D97-AF65-F5344CB8AC3E}">
        <p14:creationId xmlns:p14="http://schemas.microsoft.com/office/powerpoint/2010/main" val="191234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213519"/>
            <a:ext cx="11288485" cy="639762"/>
          </a:xfrm>
        </p:spPr>
        <p:txBody>
          <a:bodyPr>
            <a:noAutofit/>
          </a:bodyPr>
          <a:lstStyle/>
          <a:p>
            <a:pPr algn="ctr"/>
            <a:r>
              <a:rPr lang="fr-FR" sz="3400">
                <a:solidFill>
                  <a:srgbClr val="0070C0"/>
                </a:solidFill>
              </a:rPr>
              <a:t>Importance et causes de la dégradation des parcours / </a:t>
            </a:r>
            <a:br>
              <a:rPr lang="fr-FR" sz="3400">
                <a:solidFill>
                  <a:srgbClr val="0070C0"/>
                </a:solidFill>
              </a:rPr>
            </a:br>
            <a:r>
              <a:rPr lang="fr-FR" sz="3400"/>
              <a:t>facteurs directs </a:t>
            </a:r>
            <a:endParaRPr lang="fr-FR" sz="3400">
              <a:solidFill>
                <a:srgbClr val="0070C0"/>
              </a:solidFill>
            </a:endParaRPr>
          </a:p>
        </p:txBody>
      </p:sp>
      <p:sp>
        <p:nvSpPr>
          <p:cNvPr id="3" name="Content Placeholder 2"/>
          <p:cNvSpPr>
            <a:spLocks noGrp="1"/>
          </p:cNvSpPr>
          <p:nvPr>
            <p:ph idx="1"/>
          </p:nvPr>
        </p:nvSpPr>
        <p:spPr>
          <a:xfrm>
            <a:off x="838200" y="1600200"/>
            <a:ext cx="10515600" cy="4724400"/>
          </a:xfrm>
        </p:spPr>
        <p:txBody>
          <a:bodyPr>
            <a:normAutofit fontScale="92500"/>
          </a:bodyPr>
          <a:lstStyle/>
          <a:p>
            <a:pPr lvl="0"/>
            <a:r>
              <a:rPr lang="fr-FR" b="1" dirty="0">
                <a:solidFill>
                  <a:srgbClr val="C00000"/>
                </a:solidFill>
              </a:rPr>
              <a:t>Défrichements</a:t>
            </a:r>
            <a:r>
              <a:rPr lang="fr-FR" b="1" dirty="0"/>
              <a:t> à vocation agricole :</a:t>
            </a:r>
            <a:endParaRPr lang="fr-FR" dirty="0"/>
          </a:p>
          <a:p>
            <a:pPr lvl="1"/>
            <a:r>
              <a:rPr lang="fr-FR" dirty="0"/>
              <a:t>phénomène relativement ancien</a:t>
            </a:r>
          </a:p>
          <a:p>
            <a:pPr lvl="1"/>
            <a:r>
              <a:rPr lang="fr-FR" dirty="0"/>
              <a:t>Le partage des terres des « </a:t>
            </a:r>
            <a:r>
              <a:rPr lang="fr-FR" dirty="0" err="1"/>
              <a:t>arouchs</a:t>
            </a:r>
            <a:r>
              <a:rPr lang="fr-FR" dirty="0"/>
              <a:t> » et leur mise en culture (Tunisie Centrale)</a:t>
            </a:r>
          </a:p>
          <a:p>
            <a:pPr lvl="1"/>
            <a:r>
              <a:rPr lang="fr-FR" dirty="0"/>
              <a:t>20 % de la superficie totale des parcours durant les 30 dernières années (WB, 2015). </a:t>
            </a:r>
          </a:p>
          <a:p>
            <a:r>
              <a:rPr lang="fr-FR" b="1" dirty="0">
                <a:solidFill>
                  <a:srgbClr val="C00000"/>
                </a:solidFill>
              </a:rPr>
              <a:t>Prélèvements illicites de bois </a:t>
            </a:r>
            <a:r>
              <a:rPr lang="fr-FR" b="1" dirty="0"/>
              <a:t>(sous estimés)</a:t>
            </a:r>
            <a:endParaRPr lang="fr-FR" dirty="0"/>
          </a:p>
          <a:p>
            <a:pPr lvl="0"/>
            <a:r>
              <a:rPr lang="fr-FR" b="1" dirty="0">
                <a:solidFill>
                  <a:srgbClr val="C00000"/>
                </a:solidFill>
              </a:rPr>
              <a:t>Surpâturage </a:t>
            </a:r>
            <a:r>
              <a:rPr lang="fr-FR" b="1" dirty="0"/>
              <a:t>dans les parcours collectifs : en progression et dramatique durant les années sèches</a:t>
            </a:r>
            <a:endParaRPr lang="fr-FR" dirty="0"/>
          </a:p>
          <a:p>
            <a:pPr lvl="0"/>
            <a:r>
              <a:rPr lang="fr-FR" b="1" dirty="0">
                <a:solidFill>
                  <a:srgbClr val="C00000"/>
                </a:solidFill>
              </a:rPr>
              <a:t>Politique inadéquate </a:t>
            </a:r>
            <a:r>
              <a:rPr lang="fr-FR" b="1" dirty="0"/>
              <a:t>de la sauvegarde du cheptel durant les années de sécheresse (campagne de sauvegarde du cheptel durant les années de disette)</a:t>
            </a:r>
            <a:endParaRPr lang="fr-FR" dirty="0"/>
          </a:p>
          <a:p>
            <a:pPr lvl="0"/>
            <a:r>
              <a:rPr lang="fr-FR" b="1" dirty="0"/>
              <a:t>Succession des années de </a:t>
            </a:r>
            <a:r>
              <a:rPr lang="fr-FR" b="1" dirty="0">
                <a:solidFill>
                  <a:srgbClr val="C00000"/>
                </a:solidFill>
              </a:rPr>
              <a:t>sécheresse</a:t>
            </a:r>
            <a:r>
              <a:rPr lang="fr-FR" b="1" dirty="0"/>
              <a:t> et changements climatiques</a:t>
            </a:r>
            <a:endParaRPr lang="en-US" dirty="0"/>
          </a:p>
        </p:txBody>
      </p:sp>
      <p:sp>
        <p:nvSpPr>
          <p:cNvPr id="4" name="Slide Number Placeholder 3"/>
          <p:cNvSpPr>
            <a:spLocks noGrp="1"/>
          </p:cNvSpPr>
          <p:nvPr>
            <p:ph type="sldNum" sz="quarter" idx="12"/>
          </p:nvPr>
        </p:nvSpPr>
        <p:spPr/>
        <p:txBody>
          <a:bodyPr/>
          <a:lstStyle/>
          <a:p>
            <a:fld id="{5C6829C0-4716-44A9-B3D0-19E7ACCC33ED}" type="slidenum">
              <a:rPr lang="en-US" smtClean="0"/>
              <a:pPr/>
              <a:t>5</a:t>
            </a:fld>
            <a:endParaRPr lang="en-US"/>
          </a:p>
        </p:txBody>
      </p:sp>
    </p:spTree>
    <p:extLst>
      <p:ext uri="{BB962C8B-B14F-4D97-AF65-F5344CB8AC3E}">
        <p14:creationId xmlns:p14="http://schemas.microsoft.com/office/powerpoint/2010/main" val="140791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315685"/>
            <a:ext cx="10602686" cy="868362"/>
          </a:xfrm>
        </p:spPr>
        <p:txBody>
          <a:bodyPr>
            <a:noAutofit/>
          </a:bodyPr>
          <a:lstStyle/>
          <a:p>
            <a:pPr algn="ctr"/>
            <a:r>
              <a:rPr lang="fr-FR" sz="3400">
                <a:solidFill>
                  <a:srgbClr val="0070C0"/>
                </a:solidFill>
              </a:rPr>
              <a:t>Importance et causes de la dégradation des parcours/ </a:t>
            </a:r>
            <a:r>
              <a:rPr lang="fr-FR" sz="3400"/>
              <a:t>Causes sous-jacentes</a:t>
            </a:r>
          </a:p>
        </p:txBody>
      </p:sp>
      <p:sp>
        <p:nvSpPr>
          <p:cNvPr id="3" name="Content Placeholder 2"/>
          <p:cNvSpPr>
            <a:spLocks noGrp="1"/>
          </p:cNvSpPr>
          <p:nvPr>
            <p:ph idx="1"/>
          </p:nvPr>
        </p:nvSpPr>
        <p:spPr>
          <a:xfrm>
            <a:off x="751115" y="1513115"/>
            <a:ext cx="10961914" cy="5029200"/>
          </a:xfrm>
        </p:spPr>
        <p:txBody>
          <a:bodyPr>
            <a:noAutofit/>
          </a:bodyPr>
          <a:lstStyle/>
          <a:p>
            <a:pPr lvl="0">
              <a:lnSpc>
                <a:spcPct val="80000"/>
              </a:lnSpc>
            </a:pPr>
            <a:r>
              <a:rPr lang="fr-FR" sz="2000" b="1" dirty="0"/>
              <a:t>Les causes inhérentes aux </a:t>
            </a:r>
            <a:r>
              <a:rPr lang="fr-FR" sz="2400" b="1" dirty="0">
                <a:solidFill>
                  <a:srgbClr val="C00000"/>
                </a:solidFill>
              </a:rPr>
              <a:t>mutations des systèmes pastoraux </a:t>
            </a:r>
            <a:r>
              <a:rPr lang="fr-FR" sz="2000" b="1" dirty="0"/>
              <a:t>et agropastoraux</a:t>
            </a:r>
            <a:endParaRPr lang="fr-FR" sz="2000" dirty="0"/>
          </a:p>
          <a:p>
            <a:pPr lvl="1">
              <a:lnSpc>
                <a:spcPct val="80000"/>
              </a:lnSpc>
            </a:pPr>
            <a:r>
              <a:rPr lang="fr-FR" sz="2000" dirty="0"/>
              <a:t>la déstructuration des sociétés pastorales traditionnelles et la quasi disparition des institutions traditionnelles (</a:t>
            </a:r>
            <a:r>
              <a:rPr lang="fr-FR" sz="2000" dirty="0" err="1"/>
              <a:t>Myaad</a:t>
            </a:r>
            <a:r>
              <a:rPr lang="fr-FR" sz="2000" dirty="0"/>
              <a:t>) de la gestion des parcours, </a:t>
            </a:r>
          </a:p>
          <a:p>
            <a:pPr lvl="1">
              <a:lnSpc>
                <a:spcPct val="80000"/>
              </a:lnSpc>
            </a:pPr>
            <a:r>
              <a:rPr lang="fr-FR" sz="2000" dirty="0"/>
              <a:t>la privatisation des parcours collectifs, </a:t>
            </a:r>
          </a:p>
          <a:p>
            <a:pPr lvl="1">
              <a:lnSpc>
                <a:spcPct val="80000"/>
              </a:lnSpc>
            </a:pPr>
            <a:r>
              <a:rPr lang="fr-FR" sz="2000" dirty="0"/>
              <a:t>la régression de la mobilité des animaux avec les conséquences sur l’utilisation de l’espace pastoral, </a:t>
            </a:r>
          </a:p>
          <a:p>
            <a:pPr lvl="1">
              <a:lnSpc>
                <a:spcPct val="80000"/>
              </a:lnSpc>
            </a:pPr>
            <a:r>
              <a:rPr lang="fr-FR" sz="2000" dirty="0"/>
              <a:t>l’introduction de la mécanisation pour le transport des animaux et l’approvisionnement en eau et en concentré pour la complémentation et </a:t>
            </a:r>
          </a:p>
          <a:p>
            <a:pPr lvl="1">
              <a:lnSpc>
                <a:spcPct val="80000"/>
              </a:lnSpc>
            </a:pPr>
            <a:r>
              <a:rPr lang="fr-FR" sz="2000" dirty="0"/>
              <a:t>davantage de disparité entre riches et pauvres.</a:t>
            </a:r>
          </a:p>
          <a:p>
            <a:pPr lvl="0">
              <a:lnSpc>
                <a:spcPct val="80000"/>
              </a:lnSpc>
            </a:pPr>
            <a:r>
              <a:rPr lang="fr-FR" sz="2000" b="1" dirty="0"/>
              <a:t>La </a:t>
            </a:r>
            <a:r>
              <a:rPr lang="fr-FR" sz="2400" b="1" dirty="0">
                <a:solidFill>
                  <a:srgbClr val="C00000"/>
                </a:solidFill>
              </a:rPr>
              <a:t>complexité du foncier </a:t>
            </a:r>
            <a:r>
              <a:rPr lang="fr-FR" sz="2000" dirty="0"/>
              <a:t>(absence de carte typologique)</a:t>
            </a:r>
          </a:p>
          <a:p>
            <a:pPr lvl="0">
              <a:lnSpc>
                <a:spcPct val="80000"/>
              </a:lnSpc>
            </a:pPr>
            <a:r>
              <a:rPr lang="fr-FR" sz="2000" b="1" dirty="0"/>
              <a:t>L’approche de développement et la </a:t>
            </a:r>
            <a:r>
              <a:rPr lang="fr-FR" sz="2400" b="1" dirty="0">
                <a:solidFill>
                  <a:srgbClr val="C00000"/>
                </a:solidFill>
              </a:rPr>
              <a:t>relation administration – usagers </a:t>
            </a:r>
            <a:r>
              <a:rPr lang="fr-FR" sz="2000" dirty="0"/>
              <a:t>(Top down)</a:t>
            </a:r>
          </a:p>
          <a:p>
            <a:pPr lvl="0">
              <a:lnSpc>
                <a:spcPct val="80000"/>
              </a:lnSpc>
            </a:pPr>
            <a:r>
              <a:rPr lang="fr-FR" sz="2000" b="1" dirty="0"/>
              <a:t>Les </a:t>
            </a:r>
            <a:r>
              <a:rPr lang="fr-FR" sz="2400" b="1" dirty="0">
                <a:solidFill>
                  <a:srgbClr val="C00000"/>
                </a:solidFill>
              </a:rPr>
              <a:t>politiques agricoles</a:t>
            </a:r>
            <a:r>
              <a:rPr lang="fr-FR" sz="2000" b="1" dirty="0"/>
              <a:t>, la législation et la multiplicité des intervenants</a:t>
            </a:r>
            <a:endParaRPr lang="en-US" sz="2000" dirty="0"/>
          </a:p>
        </p:txBody>
      </p:sp>
      <p:sp>
        <p:nvSpPr>
          <p:cNvPr id="4" name="Slide Number Placeholder 3"/>
          <p:cNvSpPr>
            <a:spLocks noGrp="1"/>
          </p:cNvSpPr>
          <p:nvPr>
            <p:ph type="sldNum" sz="quarter" idx="12"/>
          </p:nvPr>
        </p:nvSpPr>
        <p:spPr/>
        <p:txBody>
          <a:bodyPr/>
          <a:lstStyle/>
          <a:p>
            <a:fld id="{5C6829C0-4716-44A9-B3D0-19E7ACCC33ED}" type="slidenum">
              <a:rPr lang="en-US" smtClean="0"/>
              <a:pPr/>
              <a:t>6</a:t>
            </a:fld>
            <a:endParaRPr lang="en-US"/>
          </a:p>
        </p:txBody>
      </p:sp>
    </p:spTree>
    <p:extLst>
      <p:ext uri="{BB962C8B-B14F-4D97-AF65-F5344CB8AC3E}">
        <p14:creationId xmlns:p14="http://schemas.microsoft.com/office/powerpoint/2010/main" val="185099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8BAF8-2C40-40D9-A947-76EC931D99D4}"/>
              </a:ext>
            </a:extLst>
          </p:cNvPr>
          <p:cNvSpPr>
            <a:spLocks noGrp="1"/>
          </p:cNvSpPr>
          <p:nvPr>
            <p:ph type="title"/>
          </p:nvPr>
        </p:nvSpPr>
        <p:spPr>
          <a:xfrm>
            <a:off x="838200" y="39513"/>
            <a:ext cx="10515600" cy="366887"/>
          </a:xfrm>
        </p:spPr>
        <p:txBody>
          <a:bodyPr>
            <a:normAutofit fontScale="90000"/>
          </a:bodyPr>
          <a:lstStyle/>
          <a:p>
            <a:pPr algn="ctr"/>
            <a:r>
              <a:rPr lang="fr-FR" sz="3200" b="1" dirty="0">
                <a:solidFill>
                  <a:srgbClr val="0070C0"/>
                </a:solidFill>
              </a:rPr>
              <a:t>Le Statut Foncier des Parcours en Tunisie</a:t>
            </a:r>
          </a:p>
        </p:txBody>
      </p:sp>
      <p:graphicFrame>
        <p:nvGraphicFramePr>
          <p:cNvPr id="4" name="Tableau 4">
            <a:extLst>
              <a:ext uri="{FF2B5EF4-FFF2-40B4-BE49-F238E27FC236}">
                <a16:creationId xmlns:a16="http://schemas.microsoft.com/office/drawing/2014/main" id="{96080A09-ECC6-424F-BAA7-1D92DF23C08D}"/>
              </a:ext>
            </a:extLst>
          </p:cNvPr>
          <p:cNvGraphicFramePr>
            <a:graphicFrameLocks noGrp="1"/>
          </p:cNvGraphicFramePr>
          <p:nvPr>
            <p:ph idx="1"/>
            <p:extLst>
              <p:ext uri="{D42A27DB-BD31-4B8C-83A1-F6EECF244321}">
                <p14:modId xmlns:p14="http://schemas.microsoft.com/office/powerpoint/2010/main" val="69638425"/>
              </p:ext>
            </p:extLst>
          </p:nvPr>
        </p:nvGraphicFramePr>
        <p:xfrm>
          <a:off x="0" y="475827"/>
          <a:ext cx="12022667" cy="6075680"/>
        </p:xfrm>
        <a:graphic>
          <a:graphicData uri="http://schemas.openxmlformats.org/drawingml/2006/table">
            <a:tbl>
              <a:tblPr firstRow="1" bandRow="1">
                <a:tableStyleId>{69CF1AB2-1976-4502-BF36-3FF5EA218861}</a:tableStyleId>
              </a:tblPr>
              <a:tblGrid>
                <a:gridCol w="1479484">
                  <a:extLst>
                    <a:ext uri="{9D8B030D-6E8A-4147-A177-3AD203B41FA5}">
                      <a16:colId xmlns:a16="http://schemas.microsoft.com/office/drawing/2014/main" val="2773021827"/>
                    </a:ext>
                  </a:extLst>
                </a:gridCol>
                <a:gridCol w="1470591">
                  <a:extLst>
                    <a:ext uri="{9D8B030D-6E8A-4147-A177-3AD203B41FA5}">
                      <a16:colId xmlns:a16="http://schemas.microsoft.com/office/drawing/2014/main" val="1759726431"/>
                    </a:ext>
                  </a:extLst>
                </a:gridCol>
                <a:gridCol w="1174100">
                  <a:extLst>
                    <a:ext uri="{9D8B030D-6E8A-4147-A177-3AD203B41FA5}">
                      <a16:colId xmlns:a16="http://schemas.microsoft.com/office/drawing/2014/main" val="752610037"/>
                    </a:ext>
                  </a:extLst>
                </a:gridCol>
                <a:gridCol w="2526094">
                  <a:extLst>
                    <a:ext uri="{9D8B030D-6E8A-4147-A177-3AD203B41FA5}">
                      <a16:colId xmlns:a16="http://schemas.microsoft.com/office/drawing/2014/main" val="1979302279"/>
                    </a:ext>
                  </a:extLst>
                </a:gridCol>
                <a:gridCol w="5372398">
                  <a:extLst>
                    <a:ext uri="{9D8B030D-6E8A-4147-A177-3AD203B41FA5}">
                      <a16:colId xmlns:a16="http://schemas.microsoft.com/office/drawing/2014/main" val="3592946439"/>
                    </a:ext>
                  </a:extLst>
                </a:gridCol>
              </a:tblGrid>
              <a:tr h="311220">
                <a:tc>
                  <a:txBody>
                    <a:bodyPr/>
                    <a:lstStyle/>
                    <a:p>
                      <a:r>
                        <a:rPr lang="fr-FR" sz="1600" dirty="0"/>
                        <a:t>Types de parcours</a:t>
                      </a:r>
                    </a:p>
                  </a:txBody>
                  <a:tcPr/>
                </a:tc>
                <a:tc>
                  <a:txBody>
                    <a:bodyPr/>
                    <a:lstStyle/>
                    <a:p>
                      <a:r>
                        <a:rPr lang="fr-FR" sz="1600" dirty="0"/>
                        <a:t>Non soumis au régime forestier (ha)</a:t>
                      </a:r>
                    </a:p>
                  </a:txBody>
                  <a:tcPr/>
                </a:tc>
                <a:tc>
                  <a:txBody>
                    <a:bodyPr/>
                    <a:lstStyle/>
                    <a:p>
                      <a:r>
                        <a:rPr lang="fr-FR" sz="1600"/>
                        <a:t>Soumis au régime forestier (ha) </a:t>
                      </a:r>
                      <a:endParaRPr lang="fr-FR" sz="1600" dirty="0"/>
                    </a:p>
                  </a:txBody>
                  <a:tcPr/>
                </a:tc>
                <a:tc>
                  <a:txBody>
                    <a:bodyPr/>
                    <a:lstStyle/>
                    <a:p>
                      <a:r>
                        <a:rPr lang="fr-FR" sz="1600" dirty="0"/>
                        <a:t>Acteurs et organismes gestionnaires</a:t>
                      </a:r>
                    </a:p>
                  </a:txBody>
                  <a:tcPr/>
                </a:tc>
                <a:tc>
                  <a:txBody>
                    <a:bodyPr/>
                    <a:lstStyle/>
                    <a:p>
                      <a:r>
                        <a:rPr lang="fr-FR" sz="1600" dirty="0"/>
                        <a:t>Impact : atouts et contraintes </a:t>
                      </a:r>
                    </a:p>
                  </a:txBody>
                  <a:tcPr/>
                </a:tc>
                <a:extLst>
                  <a:ext uri="{0D108BD9-81ED-4DB2-BD59-A6C34878D82A}">
                    <a16:rowId xmlns:a16="http://schemas.microsoft.com/office/drawing/2014/main" val="1167167983"/>
                  </a:ext>
                </a:extLst>
              </a:tr>
              <a:tr h="370840">
                <a:tc>
                  <a:txBody>
                    <a:bodyPr/>
                    <a:lstStyle/>
                    <a:p>
                      <a:r>
                        <a:rPr lang="fr-FR" sz="1600" b="1" dirty="0"/>
                        <a:t>Parcours Forestiers </a:t>
                      </a:r>
                    </a:p>
                  </a:txBody>
                  <a:tcPr/>
                </a:tc>
                <a:tc>
                  <a:txBody>
                    <a:bodyPr/>
                    <a:lstStyle/>
                    <a:p>
                      <a:pPr algn="ctr"/>
                      <a:r>
                        <a:rPr lang="fr-FR" sz="1600" dirty="0"/>
                        <a:t>-</a:t>
                      </a:r>
                    </a:p>
                  </a:txBody>
                  <a:tcPr/>
                </a:tc>
                <a:tc>
                  <a:txBody>
                    <a:bodyPr/>
                    <a:lstStyle/>
                    <a:p>
                      <a:pPr algn="ctr"/>
                      <a:r>
                        <a:rPr lang="fr-FR" sz="1600"/>
                        <a:t>970 000</a:t>
                      </a:r>
                      <a:endParaRPr lang="fr-FR" sz="1600" dirty="0"/>
                    </a:p>
                  </a:txBody>
                  <a:tcPr/>
                </a:tc>
                <a:tc>
                  <a:txBody>
                    <a:bodyPr/>
                    <a:lstStyle/>
                    <a:p>
                      <a:pPr algn="l"/>
                      <a:r>
                        <a:rPr lang="fr-FR" sz="1600" dirty="0"/>
                        <a:t>DGF</a:t>
                      </a:r>
                    </a:p>
                  </a:txBody>
                  <a:tcPr/>
                </a:tc>
                <a:tc>
                  <a:txBody>
                    <a:bodyPr/>
                    <a:lstStyle/>
                    <a:p>
                      <a:pPr algn="l"/>
                      <a:r>
                        <a:rPr lang="fr-FR" sz="1600" dirty="0"/>
                        <a:t>Situation foncière sécurisée Inaliénable Imprescriptible Non susceptible de déclassement sauf des cas prévus par l’Art 15 du C</a:t>
                      </a:r>
                    </a:p>
                  </a:txBody>
                  <a:tcPr/>
                </a:tc>
                <a:extLst>
                  <a:ext uri="{0D108BD9-81ED-4DB2-BD59-A6C34878D82A}">
                    <a16:rowId xmlns:a16="http://schemas.microsoft.com/office/drawing/2014/main" val="1755622617"/>
                  </a:ext>
                </a:extLst>
              </a:tr>
              <a:tr h="370840">
                <a:tc>
                  <a:txBody>
                    <a:bodyPr/>
                    <a:lstStyle/>
                    <a:p>
                      <a:r>
                        <a:rPr lang="fr-FR" sz="1600" b="1" dirty="0"/>
                        <a:t>Parcours Domaniaux</a:t>
                      </a:r>
                    </a:p>
                  </a:txBody>
                  <a:tcPr/>
                </a:tc>
                <a:tc>
                  <a:txBody>
                    <a:bodyPr/>
                    <a:lstStyle/>
                    <a:p>
                      <a:pPr algn="ctr"/>
                      <a:r>
                        <a:rPr lang="fr-FR" sz="1600" dirty="0"/>
                        <a:t>-</a:t>
                      </a:r>
                    </a:p>
                  </a:txBody>
                  <a:tcPr/>
                </a:tc>
                <a:tc>
                  <a:txBody>
                    <a:bodyPr/>
                    <a:lstStyle/>
                    <a:p>
                      <a:pPr algn="ctr"/>
                      <a:r>
                        <a:rPr lang="fr-FR" sz="1600"/>
                        <a:t>67 881</a:t>
                      </a:r>
                      <a:endParaRPr lang="fr-FR" sz="1600" dirty="0"/>
                    </a:p>
                  </a:txBody>
                  <a:tcPr/>
                </a:tc>
                <a:tc>
                  <a:txBody>
                    <a:bodyPr/>
                    <a:lstStyle/>
                    <a:p>
                      <a:pPr algn="l"/>
                      <a:r>
                        <a:rPr lang="fr-FR" sz="1600" dirty="0"/>
                        <a:t>DGF, OTD</a:t>
                      </a:r>
                    </a:p>
                  </a:txBody>
                  <a:tcPr/>
                </a:tc>
                <a:tc>
                  <a:txBody>
                    <a:bodyPr/>
                    <a:lstStyle/>
                    <a:p>
                      <a:pPr algn="l"/>
                      <a:r>
                        <a:rPr lang="fr-FR" sz="1600" dirty="0"/>
                        <a:t>Mauvaise coordination et échec de mise en œuvre des conventions de gestion entre la DGF et OTD Protection et conservation des parcours est assurée</a:t>
                      </a:r>
                    </a:p>
                  </a:txBody>
                  <a:tcPr/>
                </a:tc>
                <a:extLst>
                  <a:ext uri="{0D108BD9-81ED-4DB2-BD59-A6C34878D82A}">
                    <a16:rowId xmlns:a16="http://schemas.microsoft.com/office/drawing/2014/main" val="1175497976"/>
                  </a:ext>
                </a:extLst>
              </a:tr>
              <a:tr h="370840">
                <a:tc>
                  <a:txBody>
                    <a:bodyPr/>
                    <a:lstStyle/>
                    <a:p>
                      <a:r>
                        <a:rPr lang="fr-FR" sz="1600" b="1" dirty="0"/>
                        <a:t>Parcours Collectifs</a:t>
                      </a:r>
                    </a:p>
                  </a:txBody>
                  <a:tcPr>
                    <a:solidFill>
                      <a:schemeClr val="accent2">
                        <a:lumMod val="40000"/>
                        <a:lumOff val="60000"/>
                      </a:schemeClr>
                    </a:solidFill>
                  </a:tcPr>
                </a:tc>
                <a:tc>
                  <a:txBody>
                    <a:bodyPr/>
                    <a:lstStyle/>
                    <a:p>
                      <a:pPr algn="ctr"/>
                      <a:r>
                        <a:rPr lang="fr-FR" sz="1600" b="1" dirty="0"/>
                        <a:t>1 962 301 </a:t>
                      </a:r>
                    </a:p>
                  </a:txBody>
                  <a:tcPr>
                    <a:solidFill>
                      <a:schemeClr val="accent2">
                        <a:lumMod val="40000"/>
                        <a:lumOff val="60000"/>
                      </a:schemeClr>
                    </a:solidFill>
                  </a:tcPr>
                </a:tc>
                <a:tc>
                  <a:txBody>
                    <a:bodyPr/>
                    <a:lstStyle/>
                    <a:p>
                      <a:pPr algn="ctr"/>
                      <a:r>
                        <a:rPr lang="fr-FR" sz="1600" b="1" dirty="0"/>
                        <a:t>537 699</a:t>
                      </a:r>
                    </a:p>
                  </a:txBody>
                  <a:tcPr>
                    <a:solidFill>
                      <a:schemeClr val="accent2">
                        <a:lumMod val="40000"/>
                        <a:lumOff val="60000"/>
                      </a:schemeClr>
                    </a:solidFill>
                  </a:tcPr>
                </a:tc>
                <a:tc>
                  <a:txBody>
                    <a:bodyPr/>
                    <a:lstStyle/>
                    <a:p>
                      <a:pPr algn="l"/>
                      <a:r>
                        <a:rPr lang="fr-FR" sz="1600" b="1" dirty="0"/>
                        <a:t>- DGF, CG, GDA : pour les parcours soumis au régime forestier</a:t>
                      </a:r>
                    </a:p>
                    <a:p>
                      <a:pPr algn="l"/>
                      <a:r>
                        <a:rPr lang="fr-FR" sz="1600" b="1" dirty="0"/>
                        <a:t>- CG et GDA pour le parcours non soumis </a:t>
                      </a:r>
                    </a:p>
                    <a:p>
                      <a:pPr algn="l"/>
                      <a:endParaRPr lang="fr-FR" sz="1600" b="1" dirty="0"/>
                    </a:p>
                  </a:txBody>
                  <a:tcPr>
                    <a:solidFill>
                      <a:schemeClr val="accent2">
                        <a:lumMod val="40000"/>
                        <a:lumOff val="60000"/>
                      </a:schemeClr>
                    </a:solidFill>
                  </a:tcPr>
                </a:tc>
                <a:tc>
                  <a:txBody>
                    <a:bodyPr/>
                    <a:lstStyle/>
                    <a:p>
                      <a:pPr algn="l"/>
                      <a:r>
                        <a:rPr lang="fr-FR" sz="1600" b="1" dirty="0"/>
                        <a:t>Non soumis: Exploitation non réglementée et anarchique et dégradation avancée, Savoir-faire local important </a:t>
                      </a:r>
                    </a:p>
                    <a:p>
                      <a:pPr algn="l"/>
                      <a:r>
                        <a:rPr lang="fr-FR" sz="1600" b="1" dirty="0"/>
                        <a:t> Soumis: Absence de coordination Gestion unilatérale par la DGF Impossibilité de mise en œuvre des conventions de gestion, Conflits avec les usagers et les ayants droits</a:t>
                      </a:r>
                    </a:p>
                  </a:txBody>
                  <a:tcPr>
                    <a:solidFill>
                      <a:schemeClr val="accent2">
                        <a:lumMod val="40000"/>
                        <a:lumOff val="60000"/>
                      </a:schemeClr>
                    </a:solidFill>
                  </a:tcPr>
                </a:tc>
                <a:extLst>
                  <a:ext uri="{0D108BD9-81ED-4DB2-BD59-A6C34878D82A}">
                    <a16:rowId xmlns:a16="http://schemas.microsoft.com/office/drawing/2014/main" val="2906359424"/>
                  </a:ext>
                </a:extLst>
              </a:tr>
              <a:tr h="370840">
                <a:tc>
                  <a:txBody>
                    <a:bodyPr/>
                    <a:lstStyle/>
                    <a:p>
                      <a:r>
                        <a:rPr lang="fr-FR" sz="1600" b="1" dirty="0"/>
                        <a:t>Parcours Privés</a:t>
                      </a:r>
                    </a:p>
                  </a:txBody>
                  <a:tcPr/>
                </a:tc>
                <a:tc>
                  <a:txBody>
                    <a:bodyPr/>
                    <a:lstStyle/>
                    <a:p>
                      <a:pPr algn="ctr"/>
                      <a:r>
                        <a:rPr lang="fr-FR" sz="1600" dirty="0"/>
                        <a:t>1 285 000 </a:t>
                      </a:r>
                    </a:p>
                  </a:txBody>
                  <a:tcPr/>
                </a:tc>
                <a:tc>
                  <a:txBody>
                    <a:bodyPr/>
                    <a:lstStyle/>
                    <a:p>
                      <a:pPr algn="ctr"/>
                      <a:r>
                        <a:rPr lang="fr-FR" sz="1600"/>
                        <a:t>-</a:t>
                      </a:r>
                      <a:endParaRPr lang="fr-FR" sz="1600" dirty="0"/>
                    </a:p>
                  </a:txBody>
                  <a:tcPr/>
                </a:tc>
                <a:tc>
                  <a:txBody>
                    <a:bodyPr/>
                    <a:lstStyle/>
                    <a:p>
                      <a:pPr algn="l"/>
                      <a:r>
                        <a:rPr lang="fr-FR" sz="1600" dirty="0"/>
                        <a:t>OEP, CRDA, </a:t>
                      </a:r>
                      <a:r>
                        <a:rPr lang="fr-FR" sz="1600" dirty="0" err="1"/>
                        <a:t>Propriètaire</a:t>
                      </a:r>
                      <a:r>
                        <a:rPr lang="fr-FR" sz="1600" dirty="0"/>
                        <a:t> </a:t>
                      </a:r>
                    </a:p>
                  </a:txBody>
                  <a:tcPr/>
                </a:tc>
                <a:tc>
                  <a:txBody>
                    <a:bodyPr/>
                    <a:lstStyle/>
                    <a:p>
                      <a:pPr algn="l"/>
                      <a:r>
                        <a:rPr lang="fr-FR" sz="1600" dirty="0"/>
                        <a:t>Terrains inclus dans les exploitations agricoles Méconnaissance des limites et superficies très disparates Perte continue par changement de vocation (plantation arboricole en sec et création périmètre irrigué) </a:t>
                      </a:r>
                    </a:p>
                  </a:txBody>
                  <a:tcPr/>
                </a:tc>
                <a:extLst>
                  <a:ext uri="{0D108BD9-81ED-4DB2-BD59-A6C34878D82A}">
                    <a16:rowId xmlns:a16="http://schemas.microsoft.com/office/drawing/2014/main" val="3491304754"/>
                  </a:ext>
                </a:extLst>
              </a:tr>
              <a:tr h="370840">
                <a:tc>
                  <a:txBody>
                    <a:bodyPr/>
                    <a:lstStyle/>
                    <a:p>
                      <a:r>
                        <a:rPr lang="fr-FR" sz="1600" b="1" dirty="0"/>
                        <a:t>Total</a:t>
                      </a:r>
                    </a:p>
                  </a:txBody>
                  <a:tcPr/>
                </a:tc>
                <a:tc>
                  <a:txBody>
                    <a:bodyPr/>
                    <a:lstStyle/>
                    <a:p>
                      <a:pPr algn="ctr"/>
                      <a:r>
                        <a:rPr lang="fr-FR" sz="1600" dirty="0"/>
                        <a:t>3 247 301</a:t>
                      </a:r>
                    </a:p>
                  </a:txBody>
                  <a:tcPr/>
                </a:tc>
                <a:tc>
                  <a:txBody>
                    <a:bodyPr/>
                    <a:lstStyle/>
                    <a:p>
                      <a:pPr algn="ctr"/>
                      <a:r>
                        <a:rPr lang="fr-FR" sz="1600" dirty="0"/>
                        <a:t>1 575 580</a:t>
                      </a:r>
                    </a:p>
                  </a:txBody>
                  <a:tcPr/>
                </a:tc>
                <a:tc>
                  <a:txBody>
                    <a:bodyPr/>
                    <a:lstStyle/>
                    <a:p>
                      <a:pPr algn="ctr"/>
                      <a:endParaRPr lang="fr-FR" sz="1600" dirty="0"/>
                    </a:p>
                  </a:txBody>
                  <a:tcPr/>
                </a:tc>
                <a:tc>
                  <a:txBody>
                    <a:bodyPr/>
                    <a:lstStyle/>
                    <a:p>
                      <a:pPr algn="l"/>
                      <a:endParaRPr lang="fr-FR" sz="1600" dirty="0"/>
                    </a:p>
                  </a:txBody>
                  <a:tcPr/>
                </a:tc>
                <a:extLst>
                  <a:ext uri="{0D108BD9-81ED-4DB2-BD59-A6C34878D82A}">
                    <a16:rowId xmlns:a16="http://schemas.microsoft.com/office/drawing/2014/main" val="320923439"/>
                  </a:ext>
                </a:extLst>
              </a:tr>
              <a:tr h="370840">
                <a:tc>
                  <a:txBody>
                    <a:bodyPr/>
                    <a:lstStyle/>
                    <a:p>
                      <a:r>
                        <a:rPr lang="fr-FR" sz="1600" b="1" dirty="0">
                          <a:solidFill>
                            <a:srgbClr val="0070C0"/>
                          </a:solidFill>
                        </a:rPr>
                        <a:t>Total général</a:t>
                      </a:r>
                    </a:p>
                  </a:txBody>
                  <a:tcPr/>
                </a:tc>
                <a:tc gridSpan="2">
                  <a:txBody>
                    <a:bodyPr/>
                    <a:lstStyle/>
                    <a:p>
                      <a:pPr algn="ctr"/>
                      <a:r>
                        <a:rPr lang="fr-FR" sz="1600" b="1" dirty="0">
                          <a:solidFill>
                            <a:srgbClr val="0070C0"/>
                          </a:solidFill>
                        </a:rPr>
                        <a:t>4 285 182 </a:t>
                      </a:r>
                    </a:p>
                  </a:txBody>
                  <a:tcPr/>
                </a:tc>
                <a:tc hMerge="1">
                  <a:txBody>
                    <a:bodyPr/>
                    <a:lstStyle/>
                    <a:p>
                      <a:endParaRPr lang="fr-FR"/>
                    </a:p>
                  </a:txBody>
                  <a:tcPr/>
                </a:tc>
                <a:tc>
                  <a:txBody>
                    <a:bodyPr/>
                    <a:lstStyle/>
                    <a:p>
                      <a:pPr algn="ctr"/>
                      <a:endParaRPr lang="fr-FR" sz="1600" b="1" dirty="0">
                        <a:solidFill>
                          <a:srgbClr val="0070C0"/>
                        </a:solidFill>
                      </a:endParaRPr>
                    </a:p>
                  </a:txBody>
                  <a:tcPr/>
                </a:tc>
                <a:tc>
                  <a:txBody>
                    <a:bodyPr/>
                    <a:lstStyle/>
                    <a:p>
                      <a:pPr algn="l"/>
                      <a:endParaRPr lang="fr-FR" sz="1600" b="1" dirty="0">
                        <a:solidFill>
                          <a:srgbClr val="0070C0"/>
                        </a:solidFill>
                      </a:endParaRPr>
                    </a:p>
                  </a:txBody>
                  <a:tcPr/>
                </a:tc>
                <a:extLst>
                  <a:ext uri="{0D108BD9-81ED-4DB2-BD59-A6C34878D82A}">
                    <a16:rowId xmlns:a16="http://schemas.microsoft.com/office/drawing/2014/main" val="3174332219"/>
                  </a:ext>
                </a:extLst>
              </a:tr>
            </a:tbl>
          </a:graphicData>
        </a:graphic>
      </p:graphicFrame>
    </p:spTree>
    <p:extLst>
      <p:ext uri="{BB962C8B-B14F-4D97-AF65-F5344CB8AC3E}">
        <p14:creationId xmlns:p14="http://schemas.microsoft.com/office/powerpoint/2010/main" val="115905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2895600" y="533400"/>
            <a:ext cx="6629400" cy="6324600"/>
          </a:xfrm>
          <a:prstGeom prst="rect">
            <a:avLst/>
          </a:prstGeom>
          <a:noFill/>
          <a:ln>
            <a:noFill/>
          </a:ln>
        </p:spPr>
      </p:pic>
      <p:sp>
        <p:nvSpPr>
          <p:cNvPr id="3" name="Rectangle 2"/>
          <p:cNvSpPr/>
          <p:nvPr/>
        </p:nvSpPr>
        <p:spPr>
          <a:xfrm>
            <a:off x="2209800" y="86380"/>
            <a:ext cx="8229600" cy="523220"/>
          </a:xfrm>
          <a:prstGeom prst="rect">
            <a:avLst/>
          </a:prstGeom>
        </p:spPr>
        <p:txBody>
          <a:bodyPr wrap="square">
            <a:spAutoFit/>
          </a:bodyPr>
          <a:lstStyle/>
          <a:p>
            <a:pPr algn="ctr"/>
            <a:r>
              <a:rPr lang="fr-FR" sz="2800" b="1" dirty="0"/>
              <a:t>Cartographie des acteurs et modalités de synergies</a:t>
            </a:r>
          </a:p>
        </p:txBody>
      </p:sp>
    </p:spTree>
    <p:extLst>
      <p:ext uri="{BB962C8B-B14F-4D97-AF65-F5344CB8AC3E}">
        <p14:creationId xmlns:p14="http://schemas.microsoft.com/office/powerpoint/2010/main" val="402317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219200"/>
            <a:ext cx="7924800" cy="5486400"/>
          </a:xfrm>
          <a:prstGeom prst="rect">
            <a:avLst/>
          </a:prstGeom>
          <a:noFill/>
          <a:ln>
            <a:noFill/>
          </a:ln>
        </p:spPr>
      </p:pic>
      <p:sp>
        <p:nvSpPr>
          <p:cNvPr id="4" name="TextBox 3"/>
          <p:cNvSpPr txBox="1"/>
          <p:nvPr/>
        </p:nvSpPr>
        <p:spPr>
          <a:xfrm>
            <a:off x="7239000" y="1113020"/>
            <a:ext cx="3048000" cy="2308324"/>
          </a:xfrm>
          <a:prstGeom prst="rect">
            <a:avLst/>
          </a:prstGeom>
          <a:noFill/>
        </p:spPr>
        <p:txBody>
          <a:bodyPr wrap="square" rtlCol="0">
            <a:spAutoFit/>
          </a:bodyPr>
          <a:lstStyle/>
          <a:p>
            <a:pPr marL="342900" indent="-342900">
              <a:buAutoNum type="arabicParenBoth"/>
            </a:pPr>
            <a:r>
              <a:rPr lang="fr-FR" dirty="0"/>
              <a:t>L’administration, </a:t>
            </a:r>
          </a:p>
          <a:p>
            <a:pPr marL="342900" indent="-342900">
              <a:buAutoNum type="arabicParenBoth"/>
            </a:pPr>
            <a:r>
              <a:rPr lang="fr-FR" dirty="0"/>
              <a:t>la profession, </a:t>
            </a:r>
          </a:p>
          <a:p>
            <a:pPr marL="342900" indent="-342900">
              <a:buAutoNum type="arabicParenBoth"/>
            </a:pPr>
            <a:r>
              <a:rPr lang="fr-FR" dirty="0"/>
              <a:t>les partenaires, </a:t>
            </a:r>
          </a:p>
          <a:p>
            <a:pPr marL="342900" indent="-342900">
              <a:buAutoNum type="arabicParenBoth"/>
            </a:pPr>
            <a:r>
              <a:rPr lang="fr-FR" dirty="0"/>
              <a:t>les usagers, </a:t>
            </a:r>
          </a:p>
          <a:p>
            <a:pPr marL="342900" indent="-342900">
              <a:buAutoNum type="arabicParenBoth"/>
            </a:pPr>
            <a:r>
              <a:rPr lang="fr-FR" dirty="0"/>
              <a:t>les ayants-droits,</a:t>
            </a:r>
          </a:p>
          <a:p>
            <a:pPr marL="342900" indent="-342900">
              <a:buAutoNum type="arabicParenBoth"/>
            </a:pPr>
            <a:r>
              <a:rPr lang="fr-FR" dirty="0"/>
              <a:t>les structures déconcentrées et traditionnelles</a:t>
            </a:r>
          </a:p>
        </p:txBody>
      </p:sp>
      <p:sp>
        <p:nvSpPr>
          <p:cNvPr id="5" name="Rectangle 4"/>
          <p:cNvSpPr/>
          <p:nvPr/>
        </p:nvSpPr>
        <p:spPr>
          <a:xfrm>
            <a:off x="1943725" y="126354"/>
            <a:ext cx="8229600" cy="523220"/>
          </a:xfrm>
          <a:prstGeom prst="rect">
            <a:avLst/>
          </a:prstGeom>
        </p:spPr>
        <p:txBody>
          <a:bodyPr wrap="square">
            <a:spAutoFit/>
          </a:bodyPr>
          <a:lstStyle/>
          <a:p>
            <a:pPr algn="ctr"/>
            <a:r>
              <a:rPr lang="fr-FR" sz="2800" b="1" dirty="0"/>
              <a:t>Cartographie des acteurs et modalités de synergies</a:t>
            </a:r>
          </a:p>
        </p:txBody>
      </p:sp>
    </p:spTree>
    <p:extLst>
      <p:ext uri="{BB962C8B-B14F-4D97-AF65-F5344CB8AC3E}">
        <p14:creationId xmlns:p14="http://schemas.microsoft.com/office/powerpoint/2010/main" val="11593836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1319</Words>
  <Application>Microsoft Office PowerPoint</Application>
  <PresentationFormat>Grand écran</PresentationFormat>
  <Paragraphs>164</Paragraphs>
  <Slides>21</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Calibri</vt:lpstr>
      <vt:lpstr>Calibri Light</vt:lpstr>
      <vt:lpstr>Cambria</vt:lpstr>
      <vt:lpstr>Courier New</vt:lpstr>
      <vt:lpstr>Franklin Gothic Demi Cond</vt:lpstr>
      <vt:lpstr>Segoe UI Web (West European)</vt:lpstr>
      <vt:lpstr>Times New Roman</vt:lpstr>
      <vt:lpstr>Wingdings</vt:lpstr>
      <vt:lpstr>Thème Office</vt:lpstr>
      <vt:lpstr>Les parcours en Tunisie  défis et options d’amélioration</vt:lpstr>
      <vt:lpstr>Importance économique des parcours en 2012  (Croitoru et Daly, Banque Mondiale 2015)</vt:lpstr>
      <vt:lpstr>Tendances</vt:lpstr>
      <vt:lpstr>Tendances</vt:lpstr>
      <vt:lpstr>Importance et causes de la dégradation des parcours /  facteurs directs </vt:lpstr>
      <vt:lpstr>Importance et causes de la dégradation des parcours/ Causes sous-jacentes</vt:lpstr>
      <vt:lpstr>Le Statut Foncier des Parcours en Tunisie</vt:lpstr>
      <vt:lpstr>Présentation PowerPoint</vt:lpstr>
      <vt:lpstr>Présentation PowerPoint</vt:lpstr>
      <vt:lpstr>Présentation PowerPoint</vt:lpstr>
      <vt:lpstr>Systèmes pastoraux et agropastoraux: Les défis</vt:lpstr>
      <vt:lpstr>Faire face à l’incertitude climatique et à la gestion des risques pour améliorer la résilience des systèmes</vt:lpstr>
      <vt:lpstr>Présentation PowerPoint</vt:lpstr>
      <vt:lpstr>DES CONDITIONS CLIMATIQUES DRAMATIQUES</vt:lpstr>
      <vt:lpstr>La mise en repos est bénéfique malgré les sécheresses prolongées: Résilience</vt:lpstr>
      <vt:lpstr>La mise en repos est bénéfique malgré les sécheresses prolongées: Résilience</vt:lpstr>
      <vt:lpstr>Adaptation des éleveurs du Dhahar Béni Khédache à la sécheresse</vt:lpstr>
      <vt:lpstr>LEÇONS TIRÉES</vt:lpstr>
      <vt:lpstr>Présentation PowerPoint</vt:lpstr>
      <vt:lpstr>Feuille de route territoire de Médenine/ Tunisie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Salma Jalouali</cp:lastModifiedBy>
  <cp:revision>55</cp:revision>
  <dcterms:created xsi:type="dcterms:W3CDTF">2022-03-17T09:10:53Z</dcterms:created>
  <dcterms:modified xsi:type="dcterms:W3CDTF">2022-11-30T14:44:28Z</dcterms:modified>
</cp:coreProperties>
</file>